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672" r:id="rId4"/>
  </p:sldMasterIdLst>
  <p:notesMasterIdLst>
    <p:notesMasterId r:id="rId18"/>
  </p:notesMasterIdLst>
  <p:handoutMasterIdLst>
    <p:handoutMasterId r:id="rId19"/>
  </p:handoutMasterIdLst>
  <p:sldIdLst>
    <p:sldId id="256" r:id="rId5"/>
    <p:sldId id="259" r:id="rId6"/>
    <p:sldId id="261" r:id="rId7"/>
    <p:sldId id="274" r:id="rId8"/>
    <p:sldId id="275" r:id="rId9"/>
    <p:sldId id="276" r:id="rId10"/>
    <p:sldId id="277" r:id="rId11"/>
    <p:sldId id="278" r:id="rId12"/>
    <p:sldId id="281" r:id="rId13"/>
    <p:sldId id="279" r:id="rId14"/>
    <p:sldId id="280" r:id="rId15"/>
    <p:sldId id="273" r:id="rId16"/>
    <p:sldId id="260" r:id="rId17"/>
  </p:sldIdLst>
  <p:sldSz cx="12192000" cy="6858000"/>
  <p:notesSz cx="6858000" cy="9144000"/>
  <p:defaultTextStyle>
    <a:defPPr rtl="0">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eu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203661"/>
    <a:srgbClr val="1A326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9" autoAdjust="0"/>
    <p:restoredTop sz="86269" autoAdjust="0"/>
  </p:normalViewPr>
  <p:slideViewPr>
    <p:cSldViewPr snapToGrid="0">
      <p:cViewPr varScale="1">
        <p:scale>
          <a:sx n="59" d="100"/>
          <a:sy n="59" d="100"/>
        </p:scale>
        <p:origin x="216" y="1800"/>
      </p:cViewPr>
      <p:guideLst/>
    </p:cSldViewPr>
  </p:slideViewPr>
  <p:outlineViewPr>
    <p:cViewPr>
      <p:scale>
        <a:sx n="33" d="100"/>
        <a:sy n="33" d="100"/>
      </p:scale>
      <p:origin x="0" y="-18618"/>
    </p:cViewPr>
  </p:outlineViewPr>
  <p:notesTextViewPr>
    <p:cViewPr>
      <p:scale>
        <a:sx n="1" d="1"/>
        <a:sy n="1" d="1"/>
      </p:scale>
      <p:origin x="0" y="0"/>
    </p:cViewPr>
  </p:notesTextViewPr>
  <p:sorterViewPr>
    <p:cViewPr>
      <p:scale>
        <a:sx n="100" d="100"/>
        <a:sy n="100" d="100"/>
      </p:scale>
      <p:origin x="0" y="-1020"/>
    </p:cViewPr>
  </p:sorterViewPr>
  <p:notesViewPr>
    <p:cSldViewPr snapToGrid="0">
      <p:cViewPr varScale="1">
        <p:scale>
          <a:sx n="86" d="100"/>
          <a:sy n="86" d="100"/>
        </p:scale>
        <p:origin x="299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hyperlink" Target="executif.pptx"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4E264B-B646-466D-B2D3-6621B14A980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698D1C72-853E-4D1F-8A06-7FEDF5F61866}">
      <dgm:prSet phldrT="[Texte]" custT="1"/>
      <dgm:spPr/>
      <dgm:t>
        <a:bodyPr/>
        <a:lstStyle/>
        <a:p>
          <a:pPr algn="l"/>
          <a:r>
            <a:rPr lang="fr-FR" sz="1800">
              <a:solidFill>
                <a:schemeClr val="bg1"/>
              </a:solidFill>
              <a:cs typeface="Arial" panose="020B0604020202020204" pitchFamily="34" charset="0"/>
            </a:rPr>
            <a:t>Introduction</a:t>
          </a:r>
          <a:endParaRPr lang="fr-FR" sz="1800" dirty="0">
            <a:solidFill>
              <a:schemeClr val="bg1"/>
            </a:solidFill>
          </a:endParaRPr>
        </a:p>
      </dgm:t>
      <dgm:extLst>
        <a:ext uri="{E40237B7-FDA0-4F09-8148-C483321AD2D9}">
          <dgm14:cNvPr xmlns:dgm14="http://schemas.microsoft.com/office/drawing/2010/diagram" id="0" name="">
            <a:hlinkClick xmlns:r="http://schemas.openxmlformats.org/officeDocument/2006/relationships" r:id="rId1" action="ppaction://hlinkpres?slideindex=1&amp;slidetitle="/>
          </dgm14:cNvPr>
        </a:ext>
      </dgm:extLst>
    </dgm:pt>
    <dgm:pt modelId="{CE883800-1BE7-428E-82B3-31437C2CA19E}" type="parTrans" cxnId="{66FA1E19-6655-47B1-A0B5-B623122FFC1F}">
      <dgm:prSet/>
      <dgm:spPr/>
      <dgm:t>
        <a:bodyPr/>
        <a:lstStyle/>
        <a:p>
          <a:endParaRPr lang="fr-FR"/>
        </a:p>
      </dgm:t>
    </dgm:pt>
    <dgm:pt modelId="{50B3BB44-66FD-4ED6-A540-635DDB474703}" type="sibTrans" cxnId="{66FA1E19-6655-47B1-A0B5-B623122FFC1F}">
      <dgm:prSet/>
      <dgm:spPr/>
      <dgm:t>
        <a:bodyPr/>
        <a:lstStyle/>
        <a:p>
          <a:endParaRPr lang="fr-FR"/>
        </a:p>
      </dgm:t>
    </dgm:pt>
    <dgm:pt modelId="{AB9D9A3F-E2CA-6A4E-B075-9B43D117C05B}">
      <dgm:prSet custT="1"/>
      <dgm:spPr/>
      <dgm:t>
        <a:bodyPr/>
        <a:lstStyle/>
        <a:p>
          <a:pPr algn="l"/>
          <a:r>
            <a:rPr lang="en-US" altLang="fr-FR" sz="1800" kern="1200" dirty="0">
              <a:solidFill>
                <a:schemeClr val="bg1"/>
              </a:solidFill>
              <a:cs typeface="Arial" panose="020B0604020202020204" pitchFamily="34" charset="0"/>
              <a:sym typeface="+mn-ea"/>
            </a:rPr>
            <a:t>1. </a:t>
          </a:r>
          <a:r>
            <a:rPr lang="fr-FR" sz="1800" kern="1200" dirty="0">
              <a:solidFill>
                <a:prstClr val="white"/>
              </a:solidFill>
              <a:latin typeface="Gill Sans MT" panose="020B0502020104020203"/>
              <a:ea typeface="+mn-ea"/>
              <a:cs typeface="Arial" panose="020B0604020202020204" pitchFamily="34" charset="0"/>
              <a:sym typeface="+mn-ea"/>
            </a:rPr>
            <a:t>Contrôle radiologique individuel</a:t>
          </a:r>
          <a:endParaRPr lang="fr-FR" sz="1800" kern="1200" dirty="0">
            <a:solidFill>
              <a:prstClr val="white"/>
            </a:solidFill>
            <a:latin typeface="Gill Sans MT" panose="020B0502020104020203"/>
            <a:ea typeface="+mn-ea"/>
            <a:cs typeface="Arial" panose="020B0604020202020204" pitchFamily="34" charset="0"/>
          </a:endParaRPr>
        </a:p>
      </dgm:t>
    </dgm:pt>
    <dgm:pt modelId="{F1D28EF7-896A-2749-A616-66FA98847F03}" type="parTrans" cxnId="{E4141CE1-A8E3-6447-B814-FE6DD3306B8D}">
      <dgm:prSet/>
      <dgm:spPr/>
      <dgm:t>
        <a:bodyPr/>
        <a:lstStyle/>
        <a:p>
          <a:endParaRPr lang="fr-FR"/>
        </a:p>
      </dgm:t>
    </dgm:pt>
    <dgm:pt modelId="{A9F394E2-DFF1-EA45-8C6B-C5BD1D706032}" type="sibTrans" cxnId="{E4141CE1-A8E3-6447-B814-FE6DD3306B8D}">
      <dgm:prSet/>
      <dgm:spPr/>
      <dgm:t>
        <a:bodyPr/>
        <a:lstStyle/>
        <a:p>
          <a:endParaRPr lang="fr-FR"/>
        </a:p>
      </dgm:t>
    </dgm:pt>
    <dgm:pt modelId="{8B4B36B8-F942-6242-A8EF-8D9C2B566970}">
      <dgm:prSet custT="1"/>
      <dgm:spPr/>
      <dgm:t>
        <a:bodyPr/>
        <a:lstStyle/>
        <a:p>
          <a:pPr algn="l"/>
          <a:r>
            <a:rPr lang="en-US" altLang="fr-FR" sz="1800" kern="1200" dirty="0">
              <a:solidFill>
                <a:prstClr val="white"/>
              </a:solidFill>
              <a:latin typeface="Gill Sans MT" panose="020B0502020104020203"/>
              <a:ea typeface="+mn-ea"/>
              <a:cs typeface="Arial" panose="020B0604020202020204" pitchFamily="34" charset="0"/>
              <a:sym typeface="+mn-ea"/>
            </a:rPr>
            <a:t>2. </a:t>
          </a:r>
          <a:r>
            <a:rPr lang="fr-FR" sz="1800" kern="1200" dirty="0">
              <a:solidFill>
                <a:prstClr val="white"/>
              </a:solidFill>
              <a:latin typeface="Gill Sans MT" panose="020B0502020104020203"/>
              <a:ea typeface="+mn-ea"/>
              <a:cs typeface="Arial" panose="020B0604020202020204" pitchFamily="34" charset="0"/>
              <a:sym typeface="+mn-ea"/>
            </a:rPr>
            <a:t>Contrôle radiologique du lieu de travail</a:t>
          </a:r>
          <a:endParaRPr lang="fr-FR" sz="1800" kern="1200" dirty="0">
            <a:solidFill>
              <a:prstClr val="white"/>
            </a:solidFill>
            <a:latin typeface="Gill Sans MT" panose="020B0502020104020203"/>
            <a:ea typeface="+mn-ea"/>
            <a:cs typeface="Arial" panose="020B0604020202020204" pitchFamily="34" charset="0"/>
          </a:endParaRPr>
        </a:p>
      </dgm:t>
    </dgm:pt>
    <dgm:pt modelId="{896FA6C9-EC1E-6B47-8B45-98EBBDC0F935}" type="parTrans" cxnId="{4C4EBA25-3F37-B04F-B2DF-BC6CCF575023}">
      <dgm:prSet/>
      <dgm:spPr/>
      <dgm:t>
        <a:bodyPr/>
        <a:lstStyle/>
        <a:p>
          <a:endParaRPr lang="fr-FR"/>
        </a:p>
      </dgm:t>
    </dgm:pt>
    <dgm:pt modelId="{F3E23055-F295-C24B-BAF6-341040E596E5}" type="sibTrans" cxnId="{4C4EBA25-3F37-B04F-B2DF-BC6CCF575023}">
      <dgm:prSet/>
      <dgm:spPr/>
      <dgm:t>
        <a:bodyPr/>
        <a:lstStyle/>
        <a:p>
          <a:endParaRPr lang="fr-FR"/>
        </a:p>
      </dgm:t>
    </dgm:pt>
    <dgm:pt modelId="{B2BCE97E-333D-B14F-8D80-0205757C5B0B}">
      <dgm:prSet custT="1"/>
      <dgm:spPr/>
      <dgm:t>
        <a:bodyPr/>
        <a:lstStyle/>
        <a:p>
          <a:pPr algn="l"/>
          <a:r>
            <a:rPr lang="en-US" altLang="fr-FR" sz="1800" kern="1200" dirty="0">
              <a:solidFill>
                <a:prstClr val="white"/>
              </a:solidFill>
              <a:latin typeface="Gill Sans MT" panose="020B0502020104020203"/>
              <a:ea typeface="+mn-ea"/>
              <a:cs typeface="Arial" panose="020B0604020202020204" pitchFamily="34" charset="0"/>
              <a:sym typeface="+mn-ea"/>
            </a:rPr>
            <a:t>3. </a:t>
          </a:r>
          <a:r>
            <a:rPr lang="fr-FR" sz="1800" kern="1200" dirty="0">
              <a:solidFill>
                <a:prstClr val="white"/>
              </a:solidFill>
              <a:latin typeface="Gill Sans MT" panose="020B0502020104020203"/>
              <a:ea typeface="+mn-ea"/>
              <a:cs typeface="Arial" panose="020B0604020202020204" pitchFamily="34" charset="0"/>
              <a:sym typeface="+mn-ea"/>
            </a:rPr>
            <a:t>La fréquence du contrôle radiologique</a:t>
          </a:r>
        </a:p>
      </dgm:t>
    </dgm:pt>
    <dgm:pt modelId="{9D2A2345-9FBA-B248-BA22-D276FD3DF0DA}" type="parTrans" cxnId="{ADFE0520-E1F6-0141-B283-0733501ADAC1}">
      <dgm:prSet/>
      <dgm:spPr/>
      <dgm:t>
        <a:bodyPr/>
        <a:lstStyle/>
        <a:p>
          <a:endParaRPr lang="fr-FR"/>
        </a:p>
      </dgm:t>
    </dgm:pt>
    <dgm:pt modelId="{A1C4DC76-919B-D941-9B41-FFAE67D4657C}" type="sibTrans" cxnId="{ADFE0520-E1F6-0141-B283-0733501ADAC1}">
      <dgm:prSet/>
      <dgm:spPr/>
      <dgm:t>
        <a:bodyPr/>
        <a:lstStyle/>
        <a:p>
          <a:endParaRPr lang="fr-FR"/>
        </a:p>
      </dgm:t>
    </dgm:pt>
    <dgm:pt modelId="{778CE773-AF67-F948-A702-8E55858418EC}">
      <dgm:prSet custT="1"/>
      <dgm:spPr/>
      <dgm:t>
        <a:bodyPr/>
        <a:lstStyle/>
        <a:p>
          <a:pPr algn="l">
            <a:buClrTx/>
            <a:buNone/>
          </a:pPr>
          <a:r>
            <a:rPr lang="en-US" altLang="fr-FR" sz="1800" kern="1200" dirty="0">
              <a:solidFill>
                <a:prstClr val="white"/>
              </a:solidFill>
              <a:latin typeface="Gill Sans MT" panose="020B0502020104020203"/>
              <a:ea typeface="+mn-ea"/>
              <a:cs typeface="Arial" panose="020B0604020202020204" pitchFamily="34" charset="0"/>
              <a:sym typeface="+mn-ea"/>
            </a:rPr>
            <a:t>4</a:t>
          </a:r>
          <a:r>
            <a:rPr lang="fr-FR" sz="1800" kern="1200" dirty="0">
              <a:solidFill>
                <a:prstClr val="white"/>
              </a:solidFill>
              <a:latin typeface="Gill Sans MT" panose="020B0502020104020203"/>
              <a:ea typeface="+mn-ea"/>
              <a:cs typeface="Arial" panose="020B0604020202020204" pitchFamily="34" charset="0"/>
              <a:sym typeface="+mn-ea"/>
            </a:rPr>
            <a:t>.</a:t>
          </a:r>
          <a:r>
            <a:rPr lang="en-US" altLang="fr-FR" sz="1800" kern="1200" dirty="0">
              <a:solidFill>
                <a:prstClr val="white"/>
              </a:solidFill>
              <a:latin typeface="Gill Sans MT" panose="020B0502020104020203"/>
              <a:ea typeface="+mn-ea"/>
              <a:cs typeface="Arial" panose="020B0604020202020204" pitchFamily="34" charset="0"/>
              <a:sym typeface="+mn-ea"/>
            </a:rPr>
            <a:t> Du Choix du </a:t>
          </a:r>
          <a:r>
            <a:rPr lang="en-US" altLang="fr-FR" sz="1800" kern="1200" dirty="0" err="1">
              <a:solidFill>
                <a:prstClr val="white"/>
              </a:solidFill>
              <a:latin typeface="Gill Sans MT" panose="020B0502020104020203"/>
              <a:ea typeface="+mn-ea"/>
              <a:cs typeface="Arial" panose="020B0604020202020204" pitchFamily="34" charset="0"/>
              <a:sym typeface="+mn-ea"/>
            </a:rPr>
            <a:t>dispositif</a:t>
          </a:r>
          <a:r>
            <a:rPr lang="en-US" altLang="fr-FR" sz="1800" kern="1200" dirty="0">
              <a:solidFill>
                <a:prstClr val="white"/>
              </a:solidFill>
              <a:latin typeface="Gill Sans MT" panose="020B0502020104020203"/>
              <a:ea typeface="+mn-ea"/>
              <a:cs typeface="Arial" panose="020B0604020202020204" pitchFamily="34" charset="0"/>
              <a:sym typeface="+mn-ea"/>
            </a:rPr>
            <a:t> de </a:t>
          </a:r>
          <a:r>
            <a:rPr lang="en-US" altLang="fr-FR" sz="1800" kern="1200" dirty="0" err="1">
              <a:solidFill>
                <a:prstClr val="white"/>
              </a:solidFill>
              <a:latin typeface="Gill Sans MT" panose="020B0502020104020203"/>
              <a:ea typeface="+mn-ea"/>
              <a:cs typeface="Arial" panose="020B0604020202020204" pitchFamily="34" charset="0"/>
              <a:sym typeface="+mn-ea"/>
            </a:rPr>
            <a:t>contrôle</a:t>
          </a:r>
          <a:r>
            <a:rPr lang="en-US" altLang="fr-FR" sz="1800" kern="1200" dirty="0">
              <a:solidFill>
                <a:prstClr val="white"/>
              </a:solidFill>
              <a:latin typeface="Gill Sans MT" panose="020B0502020104020203"/>
              <a:ea typeface="+mn-ea"/>
              <a:cs typeface="Arial" panose="020B0604020202020204" pitchFamily="34" charset="0"/>
              <a:sym typeface="+mn-ea"/>
            </a:rPr>
            <a:t> </a:t>
          </a:r>
          <a:r>
            <a:rPr lang="en-US" altLang="fr-FR" sz="1800" kern="1200" dirty="0" err="1">
              <a:solidFill>
                <a:prstClr val="white"/>
              </a:solidFill>
              <a:latin typeface="Gill Sans MT" panose="020B0502020104020203"/>
              <a:ea typeface="+mn-ea"/>
              <a:cs typeface="Arial" panose="020B0604020202020204" pitchFamily="34" charset="0"/>
              <a:sym typeface="+mn-ea"/>
            </a:rPr>
            <a:t>radiologique</a:t>
          </a:r>
          <a:endParaRPr lang="fr-FR" sz="1800" kern="1200" dirty="0">
            <a:solidFill>
              <a:prstClr val="white"/>
            </a:solidFill>
            <a:latin typeface="Gill Sans MT" panose="020B0502020104020203"/>
            <a:ea typeface="+mn-ea"/>
            <a:cs typeface="Arial" panose="020B0604020202020204" pitchFamily="34" charset="0"/>
            <a:sym typeface="+mn-ea"/>
          </a:endParaRPr>
        </a:p>
      </dgm:t>
    </dgm:pt>
    <dgm:pt modelId="{845259EB-B326-B44C-9679-C3CDCD677074}" type="parTrans" cxnId="{19299E9E-48BC-434E-B80E-4A9A56A64080}">
      <dgm:prSet/>
      <dgm:spPr/>
      <dgm:t>
        <a:bodyPr/>
        <a:lstStyle/>
        <a:p>
          <a:endParaRPr lang="fr-FR"/>
        </a:p>
      </dgm:t>
    </dgm:pt>
    <dgm:pt modelId="{E3E55ACF-777A-2144-BDCB-B070173F05A5}" type="sibTrans" cxnId="{19299E9E-48BC-434E-B80E-4A9A56A64080}">
      <dgm:prSet/>
      <dgm:spPr/>
      <dgm:t>
        <a:bodyPr/>
        <a:lstStyle/>
        <a:p>
          <a:endParaRPr lang="fr-FR"/>
        </a:p>
      </dgm:t>
    </dgm:pt>
    <dgm:pt modelId="{960AF03C-A97B-364C-8342-2E4FDBFF8DB9}">
      <dgm:prSet custT="1"/>
      <dgm:spPr/>
      <dgm:t>
        <a:bodyPr/>
        <a:lstStyle/>
        <a:p>
          <a:pPr algn="l"/>
          <a:r>
            <a:rPr lang="" altLang="fr-FR" sz="1800" dirty="0">
              <a:solidFill>
                <a:schemeClr val="bg1"/>
              </a:solidFill>
              <a:cs typeface="Arial" panose="020B0604020202020204" pitchFamily="34" charset="0"/>
            </a:rPr>
            <a:t>Conclusion</a:t>
          </a:r>
          <a:endParaRPr lang="fr-FR" sz="1800" dirty="0">
            <a:solidFill>
              <a:schemeClr val="bg1"/>
            </a:solidFill>
          </a:endParaRPr>
        </a:p>
      </dgm:t>
    </dgm:pt>
    <dgm:pt modelId="{2EBA7D0A-B319-974B-B118-738BDD25ECC7}" type="parTrans" cxnId="{54968E02-7892-914C-807D-C77DE5E5F9BD}">
      <dgm:prSet/>
      <dgm:spPr/>
      <dgm:t>
        <a:bodyPr/>
        <a:lstStyle/>
        <a:p>
          <a:endParaRPr lang="fr-FR"/>
        </a:p>
      </dgm:t>
    </dgm:pt>
    <dgm:pt modelId="{366D8221-68A7-4C41-AE24-6F1903B35484}" type="sibTrans" cxnId="{54968E02-7892-914C-807D-C77DE5E5F9BD}">
      <dgm:prSet/>
      <dgm:spPr/>
      <dgm:t>
        <a:bodyPr/>
        <a:lstStyle/>
        <a:p>
          <a:endParaRPr lang="fr-FR"/>
        </a:p>
      </dgm:t>
    </dgm:pt>
    <dgm:pt modelId="{4343DEBE-4D6E-4FAD-807A-DB4DB32A2303}" type="pres">
      <dgm:prSet presAssocID="{B34E264B-B646-466D-B2D3-6621B14A9801}" presName="Name0" presStyleCnt="0">
        <dgm:presLayoutVars>
          <dgm:dir/>
          <dgm:animLvl val="lvl"/>
          <dgm:resizeHandles val="exact"/>
        </dgm:presLayoutVars>
      </dgm:prSet>
      <dgm:spPr/>
    </dgm:pt>
    <dgm:pt modelId="{84583752-94D1-4E02-86F9-BB5A02C9DDCE}" type="pres">
      <dgm:prSet presAssocID="{698D1C72-853E-4D1F-8A06-7FEDF5F61866}" presName="linNode" presStyleCnt="0"/>
      <dgm:spPr/>
    </dgm:pt>
    <dgm:pt modelId="{DE8431C0-8C1A-4090-A17D-B603DDE87C14}" type="pres">
      <dgm:prSet presAssocID="{698D1C72-853E-4D1F-8A06-7FEDF5F61866}" presName="parentText" presStyleLbl="node1" presStyleIdx="0" presStyleCnt="6">
        <dgm:presLayoutVars>
          <dgm:chMax val="1"/>
          <dgm:bulletEnabled val="1"/>
        </dgm:presLayoutVars>
      </dgm:prSet>
      <dgm:spPr/>
    </dgm:pt>
    <dgm:pt modelId="{3A73840E-31BB-0941-B6FF-B276860CF1F5}" type="pres">
      <dgm:prSet presAssocID="{50B3BB44-66FD-4ED6-A540-635DDB474703}" presName="sp" presStyleCnt="0"/>
      <dgm:spPr/>
    </dgm:pt>
    <dgm:pt modelId="{C24C5691-4CB3-4946-935D-E0B86ED2C4A1}" type="pres">
      <dgm:prSet presAssocID="{AB9D9A3F-E2CA-6A4E-B075-9B43D117C05B}" presName="linNode" presStyleCnt="0"/>
      <dgm:spPr/>
    </dgm:pt>
    <dgm:pt modelId="{0BF04DBB-B03A-A34E-A602-CE67EA7B40B9}" type="pres">
      <dgm:prSet presAssocID="{AB9D9A3F-E2CA-6A4E-B075-9B43D117C05B}" presName="parentText" presStyleLbl="node1" presStyleIdx="1" presStyleCnt="6">
        <dgm:presLayoutVars>
          <dgm:chMax val="1"/>
          <dgm:bulletEnabled val="1"/>
        </dgm:presLayoutVars>
      </dgm:prSet>
      <dgm:spPr/>
    </dgm:pt>
    <dgm:pt modelId="{D3D07323-F8A9-7448-8A68-A613FF32F6B0}" type="pres">
      <dgm:prSet presAssocID="{A9F394E2-DFF1-EA45-8C6B-C5BD1D706032}" presName="sp" presStyleCnt="0"/>
      <dgm:spPr/>
    </dgm:pt>
    <dgm:pt modelId="{2062CDC9-3BA5-F74A-949A-7F679A75CE47}" type="pres">
      <dgm:prSet presAssocID="{8B4B36B8-F942-6242-A8EF-8D9C2B566970}" presName="linNode" presStyleCnt="0"/>
      <dgm:spPr/>
    </dgm:pt>
    <dgm:pt modelId="{8E360619-26B9-D94E-AE44-66C3FAB20320}" type="pres">
      <dgm:prSet presAssocID="{8B4B36B8-F942-6242-A8EF-8D9C2B566970}" presName="parentText" presStyleLbl="node1" presStyleIdx="2" presStyleCnt="6">
        <dgm:presLayoutVars>
          <dgm:chMax val="1"/>
          <dgm:bulletEnabled val="1"/>
        </dgm:presLayoutVars>
      </dgm:prSet>
      <dgm:spPr/>
    </dgm:pt>
    <dgm:pt modelId="{091C75B0-0D7A-0942-BA25-0C3EBC92DA21}" type="pres">
      <dgm:prSet presAssocID="{F3E23055-F295-C24B-BAF6-341040E596E5}" presName="sp" presStyleCnt="0"/>
      <dgm:spPr/>
    </dgm:pt>
    <dgm:pt modelId="{D362D750-77DC-BF4C-BB7E-AF272C69F9A9}" type="pres">
      <dgm:prSet presAssocID="{B2BCE97E-333D-B14F-8D80-0205757C5B0B}" presName="linNode" presStyleCnt="0"/>
      <dgm:spPr/>
    </dgm:pt>
    <dgm:pt modelId="{C2445BC1-78BC-3543-BE36-544E19510577}" type="pres">
      <dgm:prSet presAssocID="{B2BCE97E-333D-B14F-8D80-0205757C5B0B}" presName="parentText" presStyleLbl="node1" presStyleIdx="3" presStyleCnt="6">
        <dgm:presLayoutVars>
          <dgm:chMax val="1"/>
          <dgm:bulletEnabled val="1"/>
        </dgm:presLayoutVars>
      </dgm:prSet>
      <dgm:spPr/>
    </dgm:pt>
    <dgm:pt modelId="{C42B9E5D-803A-5E43-9E91-1306D8030517}" type="pres">
      <dgm:prSet presAssocID="{A1C4DC76-919B-D941-9B41-FFAE67D4657C}" presName="sp" presStyleCnt="0"/>
      <dgm:spPr/>
    </dgm:pt>
    <dgm:pt modelId="{788F1258-BD31-F84C-B2D2-0F1E47563C3F}" type="pres">
      <dgm:prSet presAssocID="{778CE773-AF67-F948-A702-8E55858418EC}" presName="linNode" presStyleCnt="0"/>
      <dgm:spPr/>
    </dgm:pt>
    <dgm:pt modelId="{6FE6260C-1495-7043-AB20-78AE3AD72669}" type="pres">
      <dgm:prSet presAssocID="{778CE773-AF67-F948-A702-8E55858418EC}" presName="parentText" presStyleLbl="node1" presStyleIdx="4" presStyleCnt="6">
        <dgm:presLayoutVars>
          <dgm:chMax val="1"/>
          <dgm:bulletEnabled val="1"/>
        </dgm:presLayoutVars>
      </dgm:prSet>
      <dgm:spPr/>
    </dgm:pt>
    <dgm:pt modelId="{4C9B8577-149B-BA41-86BD-46BC5779D690}" type="pres">
      <dgm:prSet presAssocID="{E3E55ACF-777A-2144-BDCB-B070173F05A5}" presName="sp" presStyleCnt="0"/>
      <dgm:spPr/>
    </dgm:pt>
    <dgm:pt modelId="{E55D1389-267D-B249-966C-F77D800AD132}" type="pres">
      <dgm:prSet presAssocID="{960AF03C-A97B-364C-8342-2E4FDBFF8DB9}" presName="linNode" presStyleCnt="0"/>
      <dgm:spPr/>
    </dgm:pt>
    <dgm:pt modelId="{FEE89F01-91DF-7C46-9837-2B6474AD6A86}" type="pres">
      <dgm:prSet presAssocID="{960AF03C-A97B-364C-8342-2E4FDBFF8DB9}" presName="parentText" presStyleLbl="node1" presStyleIdx="5" presStyleCnt="6">
        <dgm:presLayoutVars>
          <dgm:chMax val="1"/>
          <dgm:bulletEnabled val="1"/>
        </dgm:presLayoutVars>
      </dgm:prSet>
      <dgm:spPr/>
    </dgm:pt>
  </dgm:ptLst>
  <dgm:cxnLst>
    <dgm:cxn modelId="{54968E02-7892-914C-807D-C77DE5E5F9BD}" srcId="{B34E264B-B646-466D-B2D3-6621B14A9801}" destId="{960AF03C-A97B-364C-8342-2E4FDBFF8DB9}" srcOrd="5" destOrd="0" parTransId="{2EBA7D0A-B319-974B-B118-738BDD25ECC7}" sibTransId="{366D8221-68A7-4C41-AE24-6F1903B35484}"/>
    <dgm:cxn modelId="{66FA1E19-6655-47B1-A0B5-B623122FFC1F}" srcId="{B34E264B-B646-466D-B2D3-6621B14A9801}" destId="{698D1C72-853E-4D1F-8A06-7FEDF5F61866}" srcOrd="0" destOrd="0" parTransId="{CE883800-1BE7-428E-82B3-31437C2CA19E}" sibTransId="{50B3BB44-66FD-4ED6-A540-635DDB474703}"/>
    <dgm:cxn modelId="{8A00631F-2889-234B-BFEC-D529161CAE6A}" type="presOf" srcId="{960AF03C-A97B-364C-8342-2E4FDBFF8DB9}" destId="{FEE89F01-91DF-7C46-9837-2B6474AD6A86}" srcOrd="0" destOrd="0" presId="urn:microsoft.com/office/officeart/2005/8/layout/vList5"/>
    <dgm:cxn modelId="{ADFE0520-E1F6-0141-B283-0733501ADAC1}" srcId="{B34E264B-B646-466D-B2D3-6621B14A9801}" destId="{B2BCE97E-333D-B14F-8D80-0205757C5B0B}" srcOrd="3" destOrd="0" parTransId="{9D2A2345-9FBA-B248-BA22-D276FD3DF0DA}" sibTransId="{A1C4DC76-919B-D941-9B41-FFAE67D4657C}"/>
    <dgm:cxn modelId="{4C4EBA25-3F37-B04F-B2DF-BC6CCF575023}" srcId="{B34E264B-B646-466D-B2D3-6621B14A9801}" destId="{8B4B36B8-F942-6242-A8EF-8D9C2B566970}" srcOrd="2" destOrd="0" parTransId="{896FA6C9-EC1E-6B47-8B45-98EBBDC0F935}" sibTransId="{F3E23055-F295-C24B-BAF6-341040E596E5}"/>
    <dgm:cxn modelId="{B4ADF831-E759-FC4A-AD4C-A34EF1542638}" type="presOf" srcId="{AB9D9A3F-E2CA-6A4E-B075-9B43D117C05B}" destId="{0BF04DBB-B03A-A34E-A602-CE67EA7B40B9}" srcOrd="0" destOrd="0" presId="urn:microsoft.com/office/officeart/2005/8/layout/vList5"/>
    <dgm:cxn modelId="{51462C63-F877-4C7A-9A71-2B4B375AA6CD}" type="presOf" srcId="{698D1C72-853E-4D1F-8A06-7FEDF5F61866}" destId="{DE8431C0-8C1A-4090-A17D-B603DDE87C14}" srcOrd="0" destOrd="0" presId="urn:microsoft.com/office/officeart/2005/8/layout/vList5"/>
    <dgm:cxn modelId="{5D993B70-5595-43B6-8EA5-4E0CCF218E6D}" type="presOf" srcId="{B34E264B-B646-466D-B2D3-6621B14A9801}" destId="{4343DEBE-4D6E-4FAD-807A-DB4DB32A2303}" srcOrd="0" destOrd="0" presId="urn:microsoft.com/office/officeart/2005/8/layout/vList5"/>
    <dgm:cxn modelId="{19299E9E-48BC-434E-B80E-4A9A56A64080}" srcId="{B34E264B-B646-466D-B2D3-6621B14A9801}" destId="{778CE773-AF67-F948-A702-8E55858418EC}" srcOrd="4" destOrd="0" parTransId="{845259EB-B326-B44C-9679-C3CDCD677074}" sibTransId="{E3E55ACF-777A-2144-BDCB-B070173F05A5}"/>
    <dgm:cxn modelId="{5F106BA8-13E3-C648-A952-5F1402A741B8}" type="presOf" srcId="{8B4B36B8-F942-6242-A8EF-8D9C2B566970}" destId="{8E360619-26B9-D94E-AE44-66C3FAB20320}" srcOrd="0" destOrd="0" presId="urn:microsoft.com/office/officeart/2005/8/layout/vList5"/>
    <dgm:cxn modelId="{CE8EE0C3-2B2D-A24A-AF0B-1AA92DE0C87B}" type="presOf" srcId="{778CE773-AF67-F948-A702-8E55858418EC}" destId="{6FE6260C-1495-7043-AB20-78AE3AD72669}" srcOrd="0" destOrd="0" presId="urn:microsoft.com/office/officeart/2005/8/layout/vList5"/>
    <dgm:cxn modelId="{A9A373CB-32C0-9440-9726-9362804633DE}" type="presOf" srcId="{B2BCE97E-333D-B14F-8D80-0205757C5B0B}" destId="{C2445BC1-78BC-3543-BE36-544E19510577}" srcOrd="0" destOrd="0" presId="urn:microsoft.com/office/officeart/2005/8/layout/vList5"/>
    <dgm:cxn modelId="{E4141CE1-A8E3-6447-B814-FE6DD3306B8D}" srcId="{B34E264B-B646-466D-B2D3-6621B14A9801}" destId="{AB9D9A3F-E2CA-6A4E-B075-9B43D117C05B}" srcOrd="1" destOrd="0" parTransId="{F1D28EF7-896A-2749-A616-66FA98847F03}" sibTransId="{A9F394E2-DFF1-EA45-8C6B-C5BD1D706032}"/>
    <dgm:cxn modelId="{583B0FEE-BFEB-449B-8B5A-AA7F186B467B}" type="presParOf" srcId="{4343DEBE-4D6E-4FAD-807A-DB4DB32A2303}" destId="{84583752-94D1-4E02-86F9-BB5A02C9DDCE}" srcOrd="0" destOrd="0" presId="urn:microsoft.com/office/officeart/2005/8/layout/vList5"/>
    <dgm:cxn modelId="{CBBABA5F-B0E2-4D48-9DE9-EF2989C7E36A}" type="presParOf" srcId="{84583752-94D1-4E02-86F9-BB5A02C9DDCE}" destId="{DE8431C0-8C1A-4090-A17D-B603DDE87C14}" srcOrd="0" destOrd="0" presId="urn:microsoft.com/office/officeart/2005/8/layout/vList5"/>
    <dgm:cxn modelId="{7FFF50C5-DB6C-E24B-A0C2-8187DE5E902F}" type="presParOf" srcId="{4343DEBE-4D6E-4FAD-807A-DB4DB32A2303}" destId="{3A73840E-31BB-0941-B6FF-B276860CF1F5}" srcOrd="1" destOrd="0" presId="urn:microsoft.com/office/officeart/2005/8/layout/vList5"/>
    <dgm:cxn modelId="{DEA3EF08-6A1C-D548-BC8F-15DADF334428}" type="presParOf" srcId="{4343DEBE-4D6E-4FAD-807A-DB4DB32A2303}" destId="{C24C5691-4CB3-4946-935D-E0B86ED2C4A1}" srcOrd="2" destOrd="0" presId="urn:microsoft.com/office/officeart/2005/8/layout/vList5"/>
    <dgm:cxn modelId="{A4185133-FF39-3945-88B1-B88063EBC814}" type="presParOf" srcId="{C24C5691-4CB3-4946-935D-E0B86ED2C4A1}" destId="{0BF04DBB-B03A-A34E-A602-CE67EA7B40B9}" srcOrd="0" destOrd="0" presId="urn:microsoft.com/office/officeart/2005/8/layout/vList5"/>
    <dgm:cxn modelId="{DEDC0242-A6E2-5F49-A30A-103B2814289A}" type="presParOf" srcId="{4343DEBE-4D6E-4FAD-807A-DB4DB32A2303}" destId="{D3D07323-F8A9-7448-8A68-A613FF32F6B0}" srcOrd="3" destOrd="0" presId="urn:microsoft.com/office/officeart/2005/8/layout/vList5"/>
    <dgm:cxn modelId="{5205098E-3842-6F4C-8A74-8BF7CD2A5A64}" type="presParOf" srcId="{4343DEBE-4D6E-4FAD-807A-DB4DB32A2303}" destId="{2062CDC9-3BA5-F74A-949A-7F679A75CE47}" srcOrd="4" destOrd="0" presId="urn:microsoft.com/office/officeart/2005/8/layout/vList5"/>
    <dgm:cxn modelId="{040728F9-D439-D24B-83AE-DDEFFE773D70}" type="presParOf" srcId="{2062CDC9-3BA5-F74A-949A-7F679A75CE47}" destId="{8E360619-26B9-D94E-AE44-66C3FAB20320}" srcOrd="0" destOrd="0" presId="urn:microsoft.com/office/officeart/2005/8/layout/vList5"/>
    <dgm:cxn modelId="{101BBFBB-E26F-7146-AF76-94E29547BF3F}" type="presParOf" srcId="{4343DEBE-4D6E-4FAD-807A-DB4DB32A2303}" destId="{091C75B0-0D7A-0942-BA25-0C3EBC92DA21}" srcOrd="5" destOrd="0" presId="urn:microsoft.com/office/officeart/2005/8/layout/vList5"/>
    <dgm:cxn modelId="{02CA0AD3-5CB9-F840-BABD-5B35251BD204}" type="presParOf" srcId="{4343DEBE-4D6E-4FAD-807A-DB4DB32A2303}" destId="{D362D750-77DC-BF4C-BB7E-AF272C69F9A9}" srcOrd="6" destOrd="0" presId="urn:microsoft.com/office/officeart/2005/8/layout/vList5"/>
    <dgm:cxn modelId="{9D152668-B88B-3C4C-8AC3-75AEAB642461}" type="presParOf" srcId="{D362D750-77DC-BF4C-BB7E-AF272C69F9A9}" destId="{C2445BC1-78BC-3543-BE36-544E19510577}" srcOrd="0" destOrd="0" presId="urn:microsoft.com/office/officeart/2005/8/layout/vList5"/>
    <dgm:cxn modelId="{F0C67DC9-8C79-194F-986D-8A3C0360B302}" type="presParOf" srcId="{4343DEBE-4D6E-4FAD-807A-DB4DB32A2303}" destId="{C42B9E5D-803A-5E43-9E91-1306D8030517}" srcOrd="7" destOrd="0" presId="urn:microsoft.com/office/officeart/2005/8/layout/vList5"/>
    <dgm:cxn modelId="{36E67CD6-8EC1-1241-AE73-DF5761539E65}" type="presParOf" srcId="{4343DEBE-4D6E-4FAD-807A-DB4DB32A2303}" destId="{788F1258-BD31-F84C-B2D2-0F1E47563C3F}" srcOrd="8" destOrd="0" presId="urn:microsoft.com/office/officeart/2005/8/layout/vList5"/>
    <dgm:cxn modelId="{D67FFCD9-FF66-6A42-AA03-3C73C27CED3F}" type="presParOf" srcId="{788F1258-BD31-F84C-B2D2-0F1E47563C3F}" destId="{6FE6260C-1495-7043-AB20-78AE3AD72669}" srcOrd="0" destOrd="0" presId="urn:microsoft.com/office/officeart/2005/8/layout/vList5"/>
    <dgm:cxn modelId="{1460A180-D3EE-5246-A0B3-80B900D934D7}" type="presParOf" srcId="{4343DEBE-4D6E-4FAD-807A-DB4DB32A2303}" destId="{4C9B8577-149B-BA41-86BD-46BC5779D690}" srcOrd="9" destOrd="0" presId="urn:microsoft.com/office/officeart/2005/8/layout/vList5"/>
    <dgm:cxn modelId="{BAF1F2CA-5B6B-6C48-8743-6EB8E043A56E}" type="presParOf" srcId="{4343DEBE-4D6E-4FAD-807A-DB4DB32A2303}" destId="{E55D1389-267D-B249-966C-F77D800AD132}" srcOrd="10" destOrd="0" presId="urn:microsoft.com/office/officeart/2005/8/layout/vList5"/>
    <dgm:cxn modelId="{14BB25B7-CDB1-154B-81ED-0C8583B7973D}" type="presParOf" srcId="{E55D1389-267D-B249-966C-F77D800AD132}" destId="{FEE89F01-91DF-7C46-9837-2B6474AD6A86}"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8431C0-8C1A-4090-A17D-B603DDE87C14}">
      <dsp:nvSpPr>
        <dsp:cNvPr id="0" name=""/>
        <dsp:cNvSpPr/>
      </dsp:nvSpPr>
      <dsp:spPr>
        <a:xfrm>
          <a:off x="3529584" y="1179"/>
          <a:ext cx="3970782" cy="686752"/>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l" defTabSz="800100">
            <a:lnSpc>
              <a:spcPct val="90000"/>
            </a:lnSpc>
            <a:spcBef>
              <a:spcPct val="0"/>
            </a:spcBef>
            <a:spcAft>
              <a:spcPct val="35000"/>
            </a:spcAft>
            <a:buNone/>
          </a:pPr>
          <a:r>
            <a:rPr lang="fr-FR" sz="1800" kern="1200">
              <a:solidFill>
                <a:schemeClr val="bg1"/>
              </a:solidFill>
              <a:cs typeface="Arial" panose="020B0604020202020204" pitchFamily="34" charset="0"/>
            </a:rPr>
            <a:t>Introduction</a:t>
          </a:r>
          <a:endParaRPr lang="fr-FR" sz="1800" kern="1200" dirty="0">
            <a:solidFill>
              <a:schemeClr val="bg1"/>
            </a:solidFill>
          </a:endParaRPr>
        </a:p>
      </dsp:txBody>
      <dsp:txXfrm>
        <a:off x="3563108" y="34703"/>
        <a:ext cx="3903734" cy="619704"/>
      </dsp:txXfrm>
    </dsp:sp>
    <dsp:sp modelId="{0BF04DBB-B03A-A34E-A602-CE67EA7B40B9}">
      <dsp:nvSpPr>
        <dsp:cNvPr id="0" name=""/>
        <dsp:cNvSpPr/>
      </dsp:nvSpPr>
      <dsp:spPr>
        <a:xfrm>
          <a:off x="3529584" y="722269"/>
          <a:ext cx="3970782" cy="686752"/>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l" defTabSz="800100">
            <a:lnSpc>
              <a:spcPct val="90000"/>
            </a:lnSpc>
            <a:spcBef>
              <a:spcPct val="0"/>
            </a:spcBef>
            <a:spcAft>
              <a:spcPct val="35000"/>
            </a:spcAft>
            <a:buNone/>
          </a:pPr>
          <a:r>
            <a:rPr lang="en-US" altLang="fr-FR" sz="1800" kern="1200" dirty="0">
              <a:solidFill>
                <a:schemeClr val="bg1"/>
              </a:solidFill>
              <a:cs typeface="Arial" panose="020B0604020202020204" pitchFamily="34" charset="0"/>
              <a:sym typeface="+mn-ea"/>
            </a:rPr>
            <a:t>1. </a:t>
          </a:r>
          <a:r>
            <a:rPr lang="fr-FR" sz="1800" kern="1200" dirty="0">
              <a:solidFill>
                <a:prstClr val="white"/>
              </a:solidFill>
              <a:latin typeface="Gill Sans MT" panose="020B0502020104020203"/>
              <a:ea typeface="+mn-ea"/>
              <a:cs typeface="Arial" panose="020B0604020202020204" pitchFamily="34" charset="0"/>
              <a:sym typeface="+mn-ea"/>
            </a:rPr>
            <a:t>Contrôle radiologique individuel</a:t>
          </a:r>
          <a:endParaRPr lang="fr-FR" sz="1800" kern="1200" dirty="0">
            <a:solidFill>
              <a:prstClr val="white"/>
            </a:solidFill>
            <a:latin typeface="Gill Sans MT" panose="020B0502020104020203"/>
            <a:ea typeface="+mn-ea"/>
            <a:cs typeface="Arial" panose="020B0604020202020204" pitchFamily="34" charset="0"/>
          </a:endParaRPr>
        </a:p>
      </dsp:txBody>
      <dsp:txXfrm>
        <a:off x="3563108" y="755793"/>
        <a:ext cx="3903734" cy="619704"/>
      </dsp:txXfrm>
    </dsp:sp>
    <dsp:sp modelId="{8E360619-26B9-D94E-AE44-66C3FAB20320}">
      <dsp:nvSpPr>
        <dsp:cNvPr id="0" name=""/>
        <dsp:cNvSpPr/>
      </dsp:nvSpPr>
      <dsp:spPr>
        <a:xfrm>
          <a:off x="3529584" y="1443360"/>
          <a:ext cx="3970782" cy="686752"/>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l" defTabSz="800100">
            <a:lnSpc>
              <a:spcPct val="90000"/>
            </a:lnSpc>
            <a:spcBef>
              <a:spcPct val="0"/>
            </a:spcBef>
            <a:spcAft>
              <a:spcPct val="35000"/>
            </a:spcAft>
            <a:buNone/>
          </a:pPr>
          <a:r>
            <a:rPr lang="en-US" altLang="fr-FR" sz="1800" kern="1200" dirty="0">
              <a:solidFill>
                <a:prstClr val="white"/>
              </a:solidFill>
              <a:latin typeface="Gill Sans MT" panose="020B0502020104020203"/>
              <a:ea typeface="+mn-ea"/>
              <a:cs typeface="Arial" panose="020B0604020202020204" pitchFamily="34" charset="0"/>
              <a:sym typeface="+mn-ea"/>
            </a:rPr>
            <a:t>2. </a:t>
          </a:r>
          <a:r>
            <a:rPr lang="fr-FR" sz="1800" kern="1200" dirty="0">
              <a:solidFill>
                <a:prstClr val="white"/>
              </a:solidFill>
              <a:latin typeface="Gill Sans MT" panose="020B0502020104020203"/>
              <a:ea typeface="+mn-ea"/>
              <a:cs typeface="Arial" panose="020B0604020202020204" pitchFamily="34" charset="0"/>
              <a:sym typeface="+mn-ea"/>
            </a:rPr>
            <a:t>Contrôle radiologique du lieu de travail</a:t>
          </a:r>
          <a:endParaRPr lang="fr-FR" sz="1800" kern="1200" dirty="0">
            <a:solidFill>
              <a:prstClr val="white"/>
            </a:solidFill>
            <a:latin typeface="Gill Sans MT" panose="020B0502020104020203"/>
            <a:ea typeface="+mn-ea"/>
            <a:cs typeface="Arial" panose="020B0604020202020204" pitchFamily="34" charset="0"/>
          </a:endParaRPr>
        </a:p>
      </dsp:txBody>
      <dsp:txXfrm>
        <a:off x="3563108" y="1476884"/>
        <a:ext cx="3903734" cy="619704"/>
      </dsp:txXfrm>
    </dsp:sp>
    <dsp:sp modelId="{C2445BC1-78BC-3543-BE36-544E19510577}">
      <dsp:nvSpPr>
        <dsp:cNvPr id="0" name=""/>
        <dsp:cNvSpPr/>
      </dsp:nvSpPr>
      <dsp:spPr>
        <a:xfrm>
          <a:off x="3529584" y="2164450"/>
          <a:ext cx="3970782" cy="686752"/>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l" defTabSz="800100">
            <a:lnSpc>
              <a:spcPct val="90000"/>
            </a:lnSpc>
            <a:spcBef>
              <a:spcPct val="0"/>
            </a:spcBef>
            <a:spcAft>
              <a:spcPct val="35000"/>
            </a:spcAft>
            <a:buNone/>
          </a:pPr>
          <a:r>
            <a:rPr lang="en-US" altLang="fr-FR" sz="1800" kern="1200" dirty="0">
              <a:solidFill>
                <a:prstClr val="white"/>
              </a:solidFill>
              <a:latin typeface="Gill Sans MT" panose="020B0502020104020203"/>
              <a:ea typeface="+mn-ea"/>
              <a:cs typeface="Arial" panose="020B0604020202020204" pitchFamily="34" charset="0"/>
              <a:sym typeface="+mn-ea"/>
            </a:rPr>
            <a:t>3. </a:t>
          </a:r>
          <a:r>
            <a:rPr lang="fr-FR" sz="1800" kern="1200" dirty="0">
              <a:solidFill>
                <a:prstClr val="white"/>
              </a:solidFill>
              <a:latin typeface="Gill Sans MT" panose="020B0502020104020203"/>
              <a:ea typeface="+mn-ea"/>
              <a:cs typeface="Arial" panose="020B0604020202020204" pitchFamily="34" charset="0"/>
              <a:sym typeface="+mn-ea"/>
            </a:rPr>
            <a:t>La fréquence du contrôle radiologique</a:t>
          </a:r>
        </a:p>
      </dsp:txBody>
      <dsp:txXfrm>
        <a:off x="3563108" y="2197974"/>
        <a:ext cx="3903734" cy="619704"/>
      </dsp:txXfrm>
    </dsp:sp>
    <dsp:sp modelId="{6FE6260C-1495-7043-AB20-78AE3AD72669}">
      <dsp:nvSpPr>
        <dsp:cNvPr id="0" name=""/>
        <dsp:cNvSpPr/>
      </dsp:nvSpPr>
      <dsp:spPr>
        <a:xfrm>
          <a:off x="3529584" y="2885540"/>
          <a:ext cx="3970782" cy="686752"/>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l" defTabSz="800100">
            <a:lnSpc>
              <a:spcPct val="90000"/>
            </a:lnSpc>
            <a:spcBef>
              <a:spcPct val="0"/>
            </a:spcBef>
            <a:spcAft>
              <a:spcPct val="35000"/>
            </a:spcAft>
            <a:buClrTx/>
            <a:buNone/>
          </a:pPr>
          <a:r>
            <a:rPr lang="en-US" altLang="fr-FR" sz="1800" kern="1200" dirty="0">
              <a:solidFill>
                <a:prstClr val="white"/>
              </a:solidFill>
              <a:latin typeface="Gill Sans MT" panose="020B0502020104020203"/>
              <a:ea typeface="+mn-ea"/>
              <a:cs typeface="Arial" panose="020B0604020202020204" pitchFamily="34" charset="0"/>
              <a:sym typeface="+mn-ea"/>
            </a:rPr>
            <a:t>4</a:t>
          </a:r>
          <a:r>
            <a:rPr lang="fr-FR" sz="1800" kern="1200" dirty="0">
              <a:solidFill>
                <a:prstClr val="white"/>
              </a:solidFill>
              <a:latin typeface="Gill Sans MT" panose="020B0502020104020203"/>
              <a:ea typeface="+mn-ea"/>
              <a:cs typeface="Arial" panose="020B0604020202020204" pitchFamily="34" charset="0"/>
              <a:sym typeface="+mn-ea"/>
            </a:rPr>
            <a:t>.</a:t>
          </a:r>
          <a:r>
            <a:rPr lang="en-US" altLang="fr-FR" sz="1800" kern="1200" dirty="0">
              <a:solidFill>
                <a:prstClr val="white"/>
              </a:solidFill>
              <a:latin typeface="Gill Sans MT" panose="020B0502020104020203"/>
              <a:ea typeface="+mn-ea"/>
              <a:cs typeface="Arial" panose="020B0604020202020204" pitchFamily="34" charset="0"/>
              <a:sym typeface="+mn-ea"/>
            </a:rPr>
            <a:t> Du Choix du </a:t>
          </a:r>
          <a:r>
            <a:rPr lang="en-US" altLang="fr-FR" sz="1800" kern="1200" dirty="0" err="1">
              <a:solidFill>
                <a:prstClr val="white"/>
              </a:solidFill>
              <a:latin typeface="Gill Sans MT" panose="020B0502020104020203"/>
              <a:ea typeface="+mn-ea"/>
              <a:cs typeface="Arial" panose="020B0604020202020204" pitchFamily="34" charset="0"/>
              <a:sym typeface="+mn-ea"/>
            </a:rPr>
            <a:t>dispositif</a:t>
          </a:r>
          <a:r>
            <a:rPr lang="en-US" altLang="fr-FR" sz="1800" kern="1200" dirty="0">
              <a:solidFill>
                <a:prstClr val="white"/>
              </a:solidFill>
              <a:latin typeface="Gill Sans MT" panose="020B0502020104020203"/>
              <a:ea typeface="+mn-ea"/>
              <a:cs typeface="Arial" panose="020B0604020202020204" pitchFamily="34" charset="0"/>
              <a:sym typeface="+mn-ea"/>
            </a:rPr>
            <a:t> de </a:t>
          </a:r>
          <a:r>
            <a:rPr lang="en-US" altLang="fr-FR" sz="1800" kern="1200" dirty="0" err="1">
              <a:solidFill>
                <a:prstClr val="white"/>
              </a:solidFill>
              <a:latin typeface="Gill Sans MT" panose="020B0502020104020203"/>
              <a:ea typeface="+mn-ea"/>
              <a:cs typeface="Arial" panose="020B0604020202020204" pitchFamily="34" charset="0"/>
              <a:sym typeface="+mn-ea"/>
            </a:rPr>
            <a:t>contrôle</a:t>
          </a:r>
          <a:r>
            <a:rPr lang="en-US" altLang="fr-FR" sz="1800" kern="1200" dirty="0">
              <a:solidFill>
                <a:prstClr val="white"/>
              </a:solidFill>
              <a:latin typeface="Gill Sans MT" panose="020B0502020104020203"/>
              <a:ea typeface="+mn-ea"/>
              <a:cs typeface="Arial" panose="020B0604020202020204" pitchFamily="34" charset="0"/>
              <a:sym typeface="+mn-ea"/>
            </a:rPr>
            <a:t> </a:t>
          </a:r>
          <a:r>
            <a:rPr lang="en-US" altLang="fr-FR" sz="1800" kern="1200" dirty="0" err="1">
              <a:solidFill>
                <a:prstClr val="white"/>
              </a:solidFill>
              <a:latin typeface="Gill Sans MT" panose="020B0502020104020203"/>
              <a:ea typeface="+mn-ea"/>
              <a:cs typeface="Arial" panose="020B0604020202020204" pitchFamily="34" charset="0"/>
              <a:sym typeface="+mn-ea"/>
            </a:rPr>
            <a:t>radiologique</a:t>
          </a:r>
          <a:endParaRPr lang="fr-FR" sz="1800" kern="1200" dirty="0">
            <a:solidFill>
              <a:prstClr val="white"/>
            </a:solidFill>
            <a:latin typeface="Gill Sans MT" panose="020B0502020104020203"/>
            <a:ea typeface="+mn-ea"/>
            <a:cs typeface="Arial" panose="020B0604020202020204" pitchFamily="34" charset="0"/>
            <a:sym typeface="+mn-ea"/>
          </a:endParaRPr>
        </a:p>
      </dsp:txBody>
      <dsp:txXfrm>
        <a:off x="3563108" y="2919064"/>
        <a:ext cx="3903734" cy="619704"/>
      </dsp:txXfrm>
    </dsp:sp>
    <dsp:sp modelId="{FEE89F01-91DF-7C46-9837-2B6474AD6A86}">
      <dsp:nvSpPr>
        <dsp:cNvPr id="0" name=""/>
        <dsp:cNvSpPr/>
      </dsp:nvSpPr>
      <dsp:spPr>
        <a:xfrm>
          <a:off x="3529584" y="3606630"/>
          <a:ext cx="3970782" cy="686752"/>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l" defTabSz="800100">
            <a:lnSpc>
              <a:spcPct val="90000"/>
            </a:lnSpc>
            <a:spcBef>
              <a:spcPct val="0"/>
            </a:spcBef>
            <a:spcAft>
              <a:spcPct val="35000"/>
            </a:spcAft>
            <a:buNone/>
          </a:pPr>
          <a:r>
            <a:rPr lang="" altLang="fr-FR" sz="1800" kern="1200" dirty="0">
              <a:solidFill>
                <a:schemeClr val="bg1"/>
              </a:solidFill>
              <a:cs typeface="Arial" panose="020B0604020202020204" pitchFamily="34" charset="0"/>
            </a:rPr>
            <a:t>Conclusion</a:t>
          </a:r>
          <a:endParaRPr lang="fr-FR" sz="1800" kern="1200" dirty="0">
            <a:solidFill>
              <a:schemeClr val="bg1"/>
            </a:solidFill>
          </a:endParaRPr>
        </a:p>
      </dsp:txBody>
      <dsp:txXfrm>
        <a:off x="3563108" y="3640154"/>
        <a:ext cx="3903734" cy="61970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EA3F540-FE87-41E9-A235-D9041E0E0A6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4C17DD8-84AF-4EB9-9557-AB1C0330B3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D658AD-667A-447C-9390-E71043034E97}" type="datetimeFigureOut">
              <a:rPr lang="fr-FR" smtClean="0"/>
              <a:t>19/05/2024</a:t>
            </a:fld>
            <a:endParaRPr lang="fr-FR"/>
          </a:p>
        </p:txBody>
      </p:sp>
      <p:sp>
        <p:nvSpPr>
          <p:cNvPr id="4" name="Espace réservé du pied de page 3">
            <a:extLst>
              <a:ext uri="{FF2B5EF4-FFF2-40B4-BE49-F238E27FC236}">
                <a16:creationId xmlns:a16="http://schemas.microsoft.com/office/drawing/2014/main" id="{6439DE42-9A3A-46E5-8973-C9B0B4C462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BFFAC62-5CB8-4CC9-8DC9-D2E88251AB0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EB129A-2B19-4071-964D-74643083C4E2}" type="slidenum">
              <a:rPr lang="fr-FR" smtClean="0"/>
              <a:t>‹N°›</a:t>
            </a:fld>
            <a:endParaRPr lang="fr-FR"/>
          </a:p>
        </p:txBody>
      </p:sp>
    </p:spTree>
    <p:extLst>
      <p:ext uri="{BB962C8B-B14F-4D97-AF65-F5344CB8AC3E}">
        <p14:creationId xmlns:p14="http://schemas.microsoft.com/office/powerpoint/2010/main" val="1011192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E04F4-FA29-4B09-BCF4-65FEC86DEAEF}" type="datetimeFigureOut">
              <a:rPr lang="fr-FR" smtClean="0"/>
              <a:t>19/05/2024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dirty="0"/>
              <a:t>Modifiez les styles du texte du masque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7C17D2-97F6-442D-8E69-9D298721DAF2}" type="slidenum">
              <a:rPr lang="fr-FR" smtClean="0"/>
              <a:t>‹N°›</a:t>
            </a:fld>
            <a:endParaRPr lang="fr-FR" dirty="0"/>
          </a:p>
        </p:txBody>
      </p:sp>
    </p:spTree>
    <p:extLst>
      <p:ext uri="{BB962C8B-B14F-4D97-AF65-F5344CB8AC3E}">
        <p14:creationId xmlns:p14="http://schemas.microsoft.com/office/powerpoint/2010/main" val="1203421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1</a:t>
            </a:fld>
            <a:endParaRPr lang="fr-FR" dirty="0"/>
          </a:p>
        </p:txBody>
      </p:sp>
    </p:spTree>
    <p:extLst>
      <p:ext uri="{BB962C8B-B14F-4D97-AF65-F5344CB8AC3E}">
        <p14:creationId xmlns:p14="http://schemas.microsoft.com/office/powerpoint/2010/main" val="1011985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2</a:t>
            </a:fld>
            <a:endParaRPr lang="fr-FR"/>
          </a:p>
        </p:txBody>
      </p:sp>
    </p:spTree>
    <p:extLst>
      <p:ext uri="{BB962C8B-B14F-4D97-AF65-F5344CB8AC3E}">
        <p14:creationId xmlns:p14="http://schemas.microsoft.com/office/powerpoint/2010/main" val="3605795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3</a:t>
            </a:fld>
            <a:endParaRPr lang="fr-FR"/>
          </a:p>
        </p:txBody>
      </p:sp>
    </p:spTree>
    <p:extLst>
      <p:ext uri="{BB962C8B-B14F-4D97-AF65-F5344CB8AC3E}">
        <p14:creationId xmlns:p14="http://schemas.microsoft.com/office/powerpoint/2010/main" val="326708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4</a:t>
            </a:fld>
            <a:endParaRPr lang="fr-FR"/>
          </a:p>
        </p:txBody>
      </p:sp>
    </p:spTree>
    <p:extLst>
      <p:ext uri="{BB962C8B-B14F-4D97-AF65-F5344CB8AC3E}">
        <p14:creationId xmlns:p14="http://schemas.microsoft.com/office/powerpoint/2010/main" val="3951637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5</a:t>
            </a:fld>
            <a:endParaRPr lang="fr-FR"/>
          </a:p>
        </p:txBody>
      </p:sp>
    </p:spTree>
    <p:extLst>
      <p:ext uri="{BB962C8B-B14F-4D97-AF65-F5344CB8AC3E}">
        <p14:creationId xmlns:p14="http://schemas.microsoft.com/office/powerpoint/2010/main" val="3948993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6</a:t>
            </a:fld>
            <a:endParaRPr lang="fr-FR"/>
          </a:p>
        </p:txBody>
      </p:sp>
    </p:spTree>
    <p:extLst>
      <p:ext uri="{BB962C8B-B14F-4D97-AF65-F5344CB8AC3E}">
        <p14:creationId xmlns:p14="http://schemas.microsoft.com/office/powerpoint/2010/main" val="2534224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7</a:t>
            </a:fld>
            <a:endParaRPr lang="fr-FR"/>
          </a:p>
        </p:txBody>
      </p:sp>
    </p:spTree>
    <p:extLst>
      <p:ext uri="{BB962C8B-B14F-4D97-AF65-F5344CB8AC3E}">
        <p14:creationId xmlns:p14="http://schemas.microsoft.com/office/powerpoint/2010/main" val="3242389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8</a:t>
            </a:fld>
            <a:endParaRPr lang="fr-FR"/>
          </a:p>
        </p:txBody>
      </p:sp>
    </p:spTree>
    <p:extLst>
      <p:ext uri="{BB962C8B-B14F-4D97-AF65-F5344CB8AC3E}">
        <p14:creationId xmlns:p14="http://schemas.microsoft.com/office/powerpoint/2010/main" val="4168270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9</a:t>
            </a:fld>
            <a:endParaRPr lang="fr-FR"/>
          </a:p>
        </p:txBody>
      </p:sp>
    </p:spTree>
    <p:extLst>
      <p:ext uri="{BB962C8B-B14F-4D97-AF65-F5344CB8AC3E}">
        <p14:creationId xmlns:p14="http://schemas.microsoft.com/office/powerpoint/2010/main" val="4050225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10</a:t>
            </a:fld>
            <a:endParaRPr lang="fr-FR"/>
          </a:p>
        </p:txBody>
      </p:sp>
    </p:spTree>
    <p:extLst>
      <p:ext uri="{BB962C8B-B14F-4D97-AF65-F5344CB8AC3E}">
        <p14:creationId xmlns:p14="http://schemas.microsoft.com/office/powerpoint/2010/main" val="1209437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11</a:t>
            </a:fld>
            <a:endParaRPr lang="fr-FR"/>
          </a:p>
        </p:txBody>
      </p:sp>
    </p:spTree>
    <p:extLst>
      <p:ext uri="{BB962C8B-B14F-4D97-AF65-F5344CB8AC3E}">
        <p14:creationId xmlns:p14="http://schemas.microsoft.com/office/powerpoint/2010/main" val="3897439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12</a:t>
            </a:fld>
            <a:endParaRPr lang="fr-FR"/>
          </a:p>
        </p:txBody>
      </p:sp>
    </p:spTree>
    <p:extLst>
      <p:ext uri="{BB962C8B-B14F-4D97-AF65-F5344CB8AC3E}">
        <p14:creationId xmlns:p14="http://schemas.microsoft.com/office/powerpoint/2010/main" val="768607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F7C17D2-97F6-442D-8E69-9D298721DAF2}" type="slidenum">
              <a:rPr lang="fr-FR" smtClean="0"/>
              <a:t>13</a:t>
            </a:fld>
            <a:endParaRPr lang="fr-FR"/>
          </a:p>
        </p:txBody>
      </p:sp>
    </p:spTree>
    <p:extLst>
      <p:ext uri="{BB962C8B-B14F-4D97-AF65-F5344CB8AC3E}">
        <p14:creationId xmlns:p14="http://schemas.microsoft.com/office/powerpoint/2010/main" val="4150333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fr-FR" noProof="0"/>
              <a:t>Modifiez le style du titre</a:t>
            </a:r>
          </a:p>
        </p:txBody>
      </p:sp>
      <p:sp>
        <p:nvSpPr>
          <p:cNvPr id="3" name="Sous-titre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fr-FR" noProof="0"/>
              <a:t>Modifiez le style des sous-titres du masque</a:t>
            </a:r>
          </a:p>
        </p:txBody>
      </p:sp>
      <p:sp>
        <p:nvSpPr>
          <p:cNvPr id="4" name="Espace réservé à la date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C2733FFB-2DDF-4DA8-96CE-611A1A113AD2}" type="datetime1">
              <a:rPr lang="fr-FR" noProof="0" smtClean="0"/>
              <a:t>19/05/2024</a:t>
            </a:fld>
            <a:endParaRPr lang="fr-FR" noProof="0"/>
          </a:p>
        </p:txBody>
      </p:sp>
      <p:sp>
        <p:nvSpPr>
          <p:cNvPr id="5" name="Espace réservé du pied de page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r>
              <a:rPr lang="fr-FR" noProof="0"/>
              <a:t>Atelier de Vulgarisation et de sensibilisation autour de la Loi n°017/2002 et de l'article 404 bis et 405 du Règlement Minier</a:t>
            </a:r>
          </a:p>
        </p:txBody>
      </p:sp>
      <p:sp>
        <p:nvSpPr>
          <p:cNvPr id="6" name="Espace réservé au numéro de diapositive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title"/>
          </p:nvPr>
        </p:nvSpPr>
        <p:spPr>
          <a:xfrm>
            <a:off x="581192" y="702156"/>
            <a:ext cx="11029616" cy="1013800"/>
          </a:xfrm>
        </p:spPr>
        <p:txBody>
          <a:bodyPr rtlCol="0"/>
          <a:lstStyle/>
          <a:p>
            <a:pPr rtl="0"/>
            <a:r>
              <a:rPr lang="fr-FR" noProof="0"/>
              <a:t>Modifiez le style du titre</a:t>
            </a:r>
          </a:p>
        </p:txBody>
      </p:sp>
      <p:sp>
        <p:nvSpPr>
          <p:cNvPr id="3" name="Espace réservé du contenu 2"/>
          <p:cNvSpPr>
            <a:spLocks noGrp="1"/>
          </p:cNvSpPr>
          <p:nvPr>
            <p:ph idx="1" hasCustomPrompt="1"/>
          </p:nvPr>
        </p:nvSpPr>
        <p:spPr>
          <a:xfrm>
            <a:off x="581192" y="2180496"/>
            <a:ext cx="11029615" cy="3678303"/>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à la date 3"/>
          <p:cNvSpPr>
            <a:spLocks noGrp="1"/>
          </p:cNvSpPr>
          <p:nvPr>
            <p:ph type="dt" sz="half" idx="10"/>
          </p:nvPr>
        </p:nvSpPr>
        <p:spPr/>
        <p:txBody>
          <a:bodyPr rtlCol="0"/>
          <a:lstStyle/>
          <a:p>
            <a:pPr rtl="0"/>
            <a:fld id="{1A564793-A8B4-49A6-8E6A-40C152551D5C}" type="datetime1">
              <a:rPr lang="fr-FR" noProof="0" smtClean="0"/>
              <a:t>19/05/2024</a:t>
            </a:fld>
            <a:endParaRPr lang="fr-FR" noProof="0"/>
          </a:p>
        </p:txBody>
      </p:sp>
      <p:sp>
        <p:nvSpPr>
          <p:cNvPr id="5" name="Espace réservé au pied de page 4"/>
          <p:cNvSpPr>
            <a:spLocks noGrp="1"/>
          </p:cNvSpPr>
          <p:nvPr>
            <p:ph type="ftr" sz="quarter" idx="11"/>
          </p:nvPr>
        </p:nvSpPr>
        <p:spPr/>
        <p:txBody>
          <a:bodyPr rtlCol="0"/>
          <a:lstStyle/>
          <a:p>
            <a:pPr rtl="0"/>
            <a:r>
              <a:rPr lang="fr-FR" noProof="0"/>
              <a:t>Atelier de Vulgarisation et de sensibilisation autour de la Loi n°017/2002 et de l'article 404 bis et 405 du Règlement Minier</a:t>
            </a:r>
          </a:p>
        </p:txBody>
      </p:sp>
      <p:sp>
        <p:nvSpPr>
          <p:cNvPr id="6" name="Espace réservé du numéro de diapositive 5"/>
          <p:cNvSpPr>
            <a:spLocks noGrp="1"/>
          </p:cNvSpPr>
          <p:nvPr>
            <p:ph type="sldNum" sz="quarter" idx="12"/>
          </p:nvPr>
        </p:nvSpPr>
        <p:spPr>
          <a:xfrm>
            <a:off x="10558300" y="5956137"/>
            <a:ext cx="1052508" cy="365125"/>
          </a:xfrm>
        </p:spPr>
        <p:txBody>
          <a:bodyPr rtlCol="0"/>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fr-FR" noProof="0"/>
              <a:t>Modifiez le style du titre</a:t>
            </a:r>
          </a:p>
        </p:txBody>
      </p:sp>
      <p:sp>
        <p:nvSpPr>
          <p:cNvPr id="3" name="Espace réservé du texte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Modifiez les styles du texte du masque</a:t>
            </a:r>
          </a:p>
        </p:txBody>
      </p:sp>
      <p:sp>
        <p:nvSpPr>
          <p:cNvPr id="4" name="Espace réservé à la date 3"/>
          <p:cNvSpPr>
            <a:spLocks noGrp="1"/>
          </p:cNvSpPr>
          <p:nvPr>
            <p:ph type="dt" sz="half" idx="10"/>
          </p:nvPr>
        </p:nvSpPr>
        <p:spPr/>
        <p:txBody>
          <a:bodyPr rtlCol="0"/>
          <a:lstStyle>
            <a:lvl1pPr>
              <a:defRPr>
                <a:solidFill>
                  <a:schemeClr val="accent1">
                    <a:lumMod val="75000"/>
                    <a:lumOff val="25000"/>
                  </a:schemeClr>
                </a:solidFill>
              </a:defRPr>
            </a:lvl1pPr>
          </a:lstStyle>
          <a:p>
            <a:pPr rtl="0"/>
            <a:fld id="{75C424F2-FDD8-47DD-A735-70D965C4ECD9}" type="datetime1">
              <a:rPr lang="fr-FR" noProof="0" smtClean="0"/>
              <a:t>19/05/2024</a:t>
            </a:fld>
            <a:endParaRPr lang="fr-FR" noProof="0"/>
          </a:p>
        </p:txBody>
      </p:sp>
      <p:sp>
        <p:nvSpPr>
          <p:cNvPr id="5" name="Espace réservé au pied de page 4"/>
          <p:cNvSpPr>
            <a:spLocks noGrp="1"/>
          </p:cNvSpPr>
          <p:nvPr>
            <p:ph type="ftr" sz="quarter" idx="11"/>
          </p:nvPr>
        </p:nvSpPr>
        <p:spPr/>
        <p:txBody>
          <a:bodyPr rtlCol="0"/>
          <a:lstStyle>
            <a:lvl1pPr>
              <a:defRPr>
                <a:solidFill>
                  <a:schemeClr val="accent1">
                    <a:lumMod val="75000"/>
                    <a:lumOff val="25000"/>
                  </a:schemeClr>
                </a:solidFill>
              </a:defRPr>
            </a:lvl1pPr>
          </a:lstStyle>
          <a:p>
            <a:pPr rtl="0"/>
            <a:r>
              <a:rPr lang="fr-FR" noProof="0"/>
              <a:t>Atelier de Vulgarisation et de sensibilisation autour de la Loi n°017/2002 et de l'article 404 bis et 405 du Règlement Minier</a:t>
            </a:r>
          </a:p>
        </p:txBody>
      </p:sp>
      <p:sp>
        <p:nvSpPr>
          <p:cNvPr id="6" name="Espace réservé du numéro de diapositive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 2">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title"/>
          </p:nvPr>
        </p:nvSpPr>
        <p:spPr>
          <a:xfrm>
            <a:off x="581193" y="729658"/>
            <a:ext cx="11029616" cy="988332"/>
          </a:xfrm>
        </p:spPr>
        <p:txBody>
          <a:bodyPr rtlCol="0"/>
          <a:lstStyle/>
          <a:p>
            <a:pPr rtl="0"/>
            <a:r>
              <a:rPr lang="fr-FR" noProof="0"/>
              <a:t>Modifiez le style du titre</a:t>
            </a:r>
          </a:p>
        </p:txBody>
      </p:sp>
      <p:sp>
        <p:nvSpPr>
          <p:cNvPr id="3" name="Espace réservé du contenu 2"/>
          <p:cNvSpPr>
            <a:spLocks noGrp="1"/>
          </p:cNvSpPr>
          <p:nvPr>
            <p:ph sz="half" idx="1" hasCustomPrompt="1"/>
          </p:nvPr>
        </p:nvSpPr>
        <p:spPr>
          <a:xfrm>
            <a:off x="581193" y="2228003"/>
            <a:ext cx="5422390" cy="3633047"/>
          </a:xfrm>
        </p:spPr>
        <p:txBody>
          <a:bodyPr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p:cNvSpPr>
            <a:spLocks noGrp="1"/>
          </p:cNvSpPr>
          <p:nvPr>
            <p:ph sz="half" idx="2" hasCustomPrompt="1"/>
          </p:nvPr>
        </p:nvSpPr>
        <p:spPr>
          <a:xfrm>
            <a:off x="6188417" y="2228003"/>
            <a:ext cx="5422392" cy="3633047"/>
          </a:xfrm>
        </p:spPr>
        <p:txBody>
          <a:bodyPr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à la date 4"/>
          <p:cNvSpPr>
            <a:spLocks noGrp="1"/>
          </p:cNvSpPr>
          <p:nvPr>
            <p:ph type="dt" sz="half" idx="10"/>
          </p:nvPr>
        </p:nvSpPr>
        <p:spPr/>
        <p:txBody>
          <a:bodyPr rtlCol="0"/>
          <a:lstStyle/>
          <a:p>
            <a:pPr rtl="0"/>
            <a:fld id="{BCF274BA-A3B0-4293-9CF2-5BC91840CB3A}" type="datetime1">
              <a:rPr lang="fr-FR" noProof="0" smtClean="0"/>
              <a:t>19/05/2024</a:t>
            </a:fld>
            <a:endParaRPr lang="fr-FR" noProof="0"/>
          </a:p>
        </p:txBody>
      </p:sp>
      <p:sp>
        <p:nvSpPr>
          <p:cNvPr id="6" name="Espace réservé au pied de page 5"/>
          <p:cNvSpPr>
            <a:spLocks noGrp="1"/>
          </p:cNvSpPr>
          <p:nvPr>
            <p:ph type="ftr" sz="quarter" idx="11"/>
          </p:nvPr>
        </p:nvSpPr>
        <p:spPr/>
        <p:txBody>
          <a:bodyPr rtlCol="0"/>
          <a:lstStyle/>
          <a:p>
            <a:pPr rtl="0"/>
            <a:r>
              <a:rPr lang="fr-FR" noProof="0"/>
              <a:t>Atelier de Vulgarisation et de sensibilisation autour de la Loi n°017/2002 et de l'article 404 bis et 405 du Règlement Minier</a:t>
            </a:r>
          </a:p>
        </p:txBody>
      </p:sp>
      <p:sp>
        <p:nvSpPr>
          <p:cNvPr id="7" name="Espace réservé du numéro de diapositive 6"/>
          <p:cNvSpPr>
            <a:spLocks noGrp="1"/>
          </p:cNvSpPr>
          <p:nvPr>
            <p:ph type="sldNum" sz="quarter" idx="12"/>
          </p:nvPr>
        </p:nvSpPr>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re 1"/>
          <p:cNvSpPr>
            <a:spLocks noGrp="1"/>
          </p:cNvSpPr>
          <p:nvPr>
            <p:ph type="title"/>
          </p:nvPr>
        </p:nvSpPr>
        <p:spPr>
          <a:xfrm>
            <a:off x="581193" y="729658"/>
            <a:ext cx="11029616" cy="988332"/>
          </a:xfrm>
        </p:spPr>
        <p:txBody>
          <a:bodyPr rtlCol="0"/>
          <a:lstStyle/>
          <a:p>
            <a:pPr rtl="0"/>
            <a:r>
              <a:rPr lang="fr-FR" noProof="0"/>
              <a:t>Modifiez le style du titre</a:t>
            </a:r>
          </a:p>
        </p:txBody>
      </p:sp>
      <p:sp>
        <p:nvSpPr>
          <p:cNvPr id="3" name="Espace réservé du texte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p:cNvSpPr>
            <a:spLocks noGrp="1"/>
          </p:cNvSpPr>
          <p:nvPr>
            <p:ph sz="half" idx="2" hasCustomPrompt="1"/>
          </p:nvPr>
        </p:nvSpPr>
        <p:spPr>
          <a:xfrm>
            <a:off x="581194" y="2926052"/>
            <a:ext cx="5393100" cy="2934999"/>
          </a:xfrm>
        </p:spPr>
        <p:txBody>
          <a:bodyPr rtlCol="0" anchor="t">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p:cNvSpPr>
            <a:spLocks noGrp="1"/>
          </p:cNvSpPr>
          <p:nvPr>
            <p:ph sz="quarter" idx="4" hasCustomPrompt="1"/>
          </p:nvPr>
        </p:nvSpPr>
        <p:spPr>
          <a:xfrm>
            <a:off x="6217709" y="2926052"/>
            <a:ext cx="5393100" cy="2934999"/>
          </a:xfrm>
        </p:spPr>
        <p:txBody>
          <a:bodyPr rtlCol="0" anchor="t">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à la date 6"/>
          <p:cNvSpPr>
            <a:spLocks noGrp="1"/>
          </p:cNvSpPr>
          <p:nvPr>
            <p:ph type="dt" sz="half" idx="10"/>
          </p:nvPr>
        </p:nvSpPr>
        <p:spPr/>
        <p:txBody>
          <a:bodyPr rtlCol="0"/>
          <a:lstStyle/>
          <a:p>
            <a:pPr rtl="0"/>
            <a:fld id="{69F1AEDF-F0C7-4B33-9937-704C4934B768}" type="datetime1">
              <a:rPr lang="fr-FR" noProof="0" smtClean="0"/>
              <a:t>19/05/2024</a:t>
            </a:fld>
            <a:endParaRPr lang="fr-FR" noProof="0"/>
          </a:p>
        </p:txBody>
      </p:sp>
      <p:sp>
        <p:nvSpPr>
          <p:cNvPr id="8" name="Espace réservé au pied de page 7"/>
          <p:cNvSpPr>
            <a:spLocks noGrp="1"/>
          </p:cNvSpPr>
          <p:nvPr>
            <p:ph type="ftr" sz="quarter" idx="11"/>
          </p:nvPr>
        </p:nvSpPr>
        <p:spPr/>
        <p:txBody>
          <a:bodyPr rtlCol="0"/>
          <a:lstStyle/>
          <a:p>
            <a:pPr rtl="0"/>
            <a:r>
              <a:rPr lang="fr-FR" noProof="0"/>
              <a:t>Atelier de Vulgarisation et de sensibilisation autour de la Loi n°017/2002 et de l'article 404 bis et 405 du Règlement Minier</a:t>
            </a:r>
          </a:p>
        </p:txBody>
      </p:sp>
      <p:sp>
        <p:nvSpPr>
          <p:cNvPr id="9" name="Espace réservé du numéro de diapositive 8"/>
          <p:cNvSpPr>
            <a:spLocks noGrp="1"/>
          </p:cNvSpPr>
          <p:nvPr>
            <p:ph type="sldNum" sz="quarter" idx="12"/>
          </p:nvPr>
        </p:nvSpPr>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3" name="Espace réservé à la date 2"/>
          <p:cNvSpPr>
            <a:spLocks noGrp="1"/>
          </p:cNvSpPr>
          <p:nvPr>
            <p:ph type="dt" sz="half" idx="10"/>
          </p:nvPr>
        </p:nvSpPr>
        <p:spPr/>
        <p:txBody>
          <a:bodyPr rtlCol="0"/>
          <a:lstStyle/>
          <a:p>
            <a:pPr rtl="0"/>
            <a:fld id="{E36B3B26-7DFC-4FF4-B994-301AC6DD3324}" type="datetime1">
              <a:rPr lang="fr-FR" noProof="0" smtClean="0"/>
              <a:t>19/05/2024</a:t>
            </a:fld>
            <a:endParaRPr lang="fr-FR" noProof="0"/>
          </a:p>
        </p:txBody>
      </p:sp>
      <p:sp>
        <p:nvSpPr>
          <p:cNvPr id="4" name="Espace réservé au pied de page 3"/>
          <p:cNvSpPr>
            <a:spLocks noGrp="1"/>
          </p:cNvSpPr>
          <p:nvPr>
            <p:ph type="ftr" sz="quarter" idx="11"/>
          </p:nvPr>
        </p:nvSpPr>
        <p:spPr/>
        <p:txBody>
          <a:bodyPr rtlCol="0"/>
          <a:lstStyle/>
          <a:p>
            <a:pPr rtl="0"/>
            <a:r>
              <a:rPr lang="fr-FR" noProof="0"/>
              <a:t>Atelier de Vulgarisation et de sensibilisation autour de la Loi n°017/2002 et de l'article 404 bis et 405 du Règlement Minier</a:t>
            </a:r>
          </a:p>
        </p:txBody>
      </p:sp>
      <p:sp>
        <p:nvSpPr>
          <p:cNvPr id="5" name="Espace réservé du numéro de diapositive 4"/>
          <p:cNvSpPr>
            <a:spLocks noGrp="1"/>
          </p:cNvSpPr>
          <p:nvPr>
            <p:ph type="sldNum" sz="quarter" idx="12"/>
          </p:nvPr>
        </p:nvSpPr>
        <p:spPr/>
        <p:txBody>
          <a:bodyPr rtlCol="0"/>
          <a:lstStyle/>
          <a:p>
            <a:pPr rtl="0"/>
            <a:fld id="{D57F1E4F-1CFF-5643-939E-217C01CDF565}" type="slidenum">
              <a:rPr lang="fr-FR" noProof="0" smtClean="0"/>
              <a:pPr rtl="0"/>
              <a:t>‹N°›</a:t>
            </a:fld>
            <a:endParaRPr lang="fr-FR" noProof="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re 1"/>
          <p:cNvSpPr>
            <a:spLocks noGrp="1"/>
          </p:cNvSpPr>
          <p:nvPr>
            <p:ph type="title"/>
          </p:nvPr>
        </p:nvSpPr>
        <p:spPr>
          <a:xfrm>
            <a:off x="575894" y="729658"/>
            <a:ext cx="11029616" cy="988332"/>
          </a:xfrm>
        </p:spPr>
        <p:txBody>
          <a:bodyPr rtlCol="0"/>
          <a:lstStyle/>
          <a:p>
            <a:pPr rtl="0"/>
            <a:r>
              <a:rPr lang="fr-FR" noProof="0"/>
              <a:t>Modifiez le style du titre</a:t>
            </a:r>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à la date 1"/>
          <p:cNvSpPr>
            <a:spLocks noGrp="1"/>
          </p:cNvSpPr>
          <p:nvPr>
            <p:ph type="dt" sz="half" idx="10"/>
          </p:nvPr>
        </p:nvSpPr>
        <p:spPr/>
        <p:txBody>
          <a:bodyPr rtlCol="0"/>
          <a:lstStyle/>
          <a:p>
            <a:pPr rtl="0"/>
            <a:fld id="{53D5BA4F-E020-4FB3-8868-86F1C695D088}" type="datetime1">
              <a:rPr lang="fr-FR" noProof="0" smtClean="0"/>
              <a:t>19/05/2024</a:t>
            </a:fld>
            <a:endParaRPr lang="fr-FR" noProof="0"/>
          </a:p>
        </p:txBody>
      </p:sp>
      <p:sp>
        <p:nvSpPr>
          <p:cNvPr id="3" name="Espace réservé au pied de page 2"/>
          <p:cNvSpPr>
            <a:spLocks noGrp="1"/>
          </p:cNvSpPr>
          <p:nvPr>
            <p:ph type="ftr" sz="quarter" idx="11"/>
          </p:nvPr>
        </p:nvSpPr>
        <p:spPr/>
        <p:txBody>
          <a:bodyPr rtlCol="0"/>
          <a:lstStyle/>
          <a:p>
            <a:pPr rtl="0"/>
            <a:r>
              <a:rPr lang="fr-FR" noProof="0"/>
              <a:t>Atelier de Vulgarisation et de sensibilisation autour de la Loi n°017/2002 et de l'article 404 bis et 405 du Règlement Minier</a:t>
            </a:r>
          </a:p>
        </p:txBody>
      </p:sp>
      <p:sp>
        <p:nvSpPr>
          <p:cNvPr id="4" name="Espace réservé du numéro de diapositive 3"/>
          <p:cNvSpPr>
            <a:spLocks noGrp="1"/>
          </p:cNvSpPr>
          <p:nvPr>
            <p:ph type="sldNum" sz="quarter" idx="12"/>
          </p:nvPr>
        </p:nvSpPr>
        <p:spPr/>
        <p:txBody>
          <a:bodyPr rtlCol="0"/>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fr-FR" noProof="0"/>
              <a:t>Modifiez le style du titre</a:t>
            </a:r>
          </a:p>
        </p:txBody>
      </p:sp>
      <p:sp>
        <p:nvSpPr>
          <p:cNvPr id="3" name="Espace réservé du contenu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5" name="Espace réservé à la date 4"/>
          <p:cNvSpPr>
            <a:spLocks noGrp="1"/>
          </p:cNvSpPr>
          <p:nvPr>
            <p:ph type="dt" sz="half" idx="10"/>
          </p:nvPr>
        </p:nvSpPr>
        <p:spPr/>
        <p:txBody>
          <a:bodyPr rtlCol="0"/>
          <a:lstStyle>
            <a:lvl1pPr>
              <a:defRPr>
                <a:solidFill>
                  <a:schemeClr val="accent1">
                    <a:lumMod val="75000"/>
                    <a:lumOff val="25000"/>
                  </a:schemeClr>
                </a:solidFill>
              </a:defRPr>
            </a:lvl1pPr>
          </a:lstStyle>
          <a:p>
            <a:pPr rtl="0"/>
            <a:fld id="{CD1C4B90-6CDC-45E8-9D9C-CEB281E00FDC}" type="datetime1">
              <a:rPr lang="fr-FR" noProof="0" smtClean="0"/>
              <a:t>19/05/2024</a:t>
            </a:fld>
            <a:endParaRPr lang="fr-FR" noProof="0"/>
          </a:p>
        </p:txBody>
      </p:sp>
      <p:sp>
        <p:nvSpPr>
          <p:cNvPr id="6" name="Espace réservé au pied de page 5"/>
          <p:cNvSpPr>
            <a:spLocks noGrp="1"/>
          </p:cNvSpPr>
          <p:nvPr>
            <p:ph type="ftr" sz="quarter" idx="11"/>
          </p:nvPr>
        </p:nvSpPr>
        <p:spPr/>
        <p:txBody>
          <a:bodyPr rtlCol="0"/>
          <a:lstStyle>
            <a:lvl1pPr>
              <a:defRPr>
                <a:solidFill>
                  <a:schemeClr val="accent1">
                    <a:lumMod val="75000"/>
                    <a:lumOff val="25000"/>
                  </a:schemeClr>
                </a:solidFill>
              </a:defRPr>
            </a:lvl1pPr>
          </a:lstStyle>
          <a:p>
            <a:pPr rtl="0"/>
            <a:r>
              <a:rPr lang="fr-FR" noProof="0"/>
              <a:t>Atelier de Vulgarisation et de sensibilisation autour de la Loi n°017/2002 et de l'article 404 bis et 405 du Règlement Minier</a:t>
            </a:r>
          </a:p>
        </p:txBody>
      </p:sp>
      <p:sp>
        <p:nvSpPr>
          <p:cNvPr id="7" name="Espace réservé du numéro de diapositive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fr-FR" noProof="0"/>
              <a:t>Modifiez le style du titre</a:t>
            </a:r>
          </a:p>
        </p:txBody>
      </p:sp>
      <p:sp>
        <p:nvSpPr>
          <p:cNvPr id="3" name="Espace réservé d’image 2"/>
          <p:cNvSpPr>
            <a:spLocks noGrp="1" noChangeAspect="1"/>
          </p:cNvSpPr>
          <p:nvPr>
            <p:ph type="pic" idx="1" hasCustomPrompt="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fr-FR" noProof="0"/>
              <a:t>Cliquez sur l’icône pour ajouter une image</a:t>
            </a:r>
          </a:p>
        </p:txBody>
      </p:sp>
      <p:sp>
        <p:nvSpPr>
          <p:cNvPr id="4" name="Espace réservé du texte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5" name="Espace réservé à la date 4"/>
          <p:cNvSpPr>
            <a:spLocks noGrp="1"/>
          </p:cNvSpPr>
          <p:nvPr>
            <p:ph type="dt" sz="half" idx="10"/>
          </p:nvPr>
        </p:nvSpPr>
        <p:spPr/>
        <p:txBody>
          <a:bodyPr rtlCol="0"/>
          <a:lstStyle/>
          <a:p>
            <a:pPr rtl="0"/>
            <a:fld id="{A23F360D-E3DC-47A1-96A2-C2934C0549E1}" type="datetime1">
              <a:rPr lang="fr-FR" noProof="0" smtClean="0"/>
              <a:t>19/05/2024</a:t>
            </a:fld>
            <a:endParaRPr lang="fr-FR" noProof="0"/>
          </a:p>
        </p:txBody>
      </p:sp>
      <p:sp>
        <p:nvSpPr>
          <p:cNvPr id="6" name="Espace réservé au pied de page 5"/>
          <p:cNvSpPr>
            <a:spLocks noGrp="1"/>
          </p:cNvSpPr>
          <p:nvPr>
            <p:ph type="ftr" sz="quarter" idx="11"/>
          </p:nvPr>
        </p:nvSpPr>
        <p:spPr/>
        <p:txBody>
          <a:bodyPr rtlCol="0"/>
          <a:lstStyle/>
          <a:p>
            <a:pPr rtl="0"/>
            <a:r>
              <a:rPr lang="fr-FR" noProof="0"/>
              <a:t>Atelier de Vulgarisation et de sensibilisation autour de la Loi n°017/2002 et de l'article 404 bis et 405 du Règlement Minier</a:t>
            </a:r>
          </a:p>
        </p:txBody>
      </p:sp>
      <p:sp>
        <p:nvSpPr>
          <p:cNvPr id="7" name="Espace réservé du numéro de diapositive 6"/>
          <p:cNvSpPr>
            <a:spLocks noGrp="1"/>
          </p:cNvSpPr>
          <p:nvPr>
            <p:ph type="sldNum" sz="quarter" idx="12"/>
          </p:nvPr>
        </p:nvSpPr>
        <p:spPr/>
        <p:txBody>
          <a:bodyPr rtlCol="0"/>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re 1"/>
          <p:cNvSpPr>
            <a:spLocks noGrp="1"/>
          </p:cNvSpPr>
          <p:nvPr>
            <p:ph type="title"/>
          </p:nvPr>
        </p:nvSpPr>
        <p:spPr>
          <a:xfrm>
            <a:off x="581192" y="702156"/>
            <a:ext cx="11029616" cy="1013800"/>
          </a:xfrm>
        </p:spPr>
        <p:txBody>
          <a:bodyPr rtlCol="0"/>
          <a:lstStyle/>
          <a:p>
            <a:pPr rtl="0"/>
            <a:r>
              <a:rPr lang="fr-FR" noProof="0"/>
              <a:t>Modifiez le style du titre</a:t>
            </a:r>
          </a:p>
        </p:txBody>
      </p:sp>
      <p:sp>
        <p:nvSpPr>
          <p:cNvPr id="3" name="Espace réservé au texte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à la date 3"/>
          <p:cNvSpPr>
            <a:spLocks noGrp="1"/>
          </p:cNvSpPr>
          <p:nvPr>
            <p:ph type="dt" sz="half" idx="10"/>
          </p:nvPr>
        </p:nvSpPr>
        <p:spPr/>
        <p:txBody>
          <a:bodyPr rtlCol="0"/>
          <a:lstStyle/>
          <a:p>
            <a:pPr rtl="0"/>
            <a:fld id="{895A5A4C-BB6F-44DB-A157-8F4202541988}" type="datetime1">
              <a:rPr lang="fr-FR" noProof="0" smtClean="0"/>
              <a:t>19/05/2024</a:t>
            </a:fld>
            <a:endParaRPr lang="fr-FR" noProof="0"/>
          </a:p>
        </p:txBody>
      </p:sp>
      <p:sp>
        <p:nvSpPr>
          <p:cNvPr id="5" name="Espace réservé au pied de page 4"/>
          <p:cNvSpPr>
            <a:spLocks noGrp="1"/>
          </p:cNvSpPr>
          <p:nvPr>
            <p:ph type="ftr" sz="quarter" idx="11"/>
          </p:nvPr>
        </p:nvSpPr>
        <p:spPr/>
        <p:txBody>
          <a:bodyPr rtlCol="0"/>
          <a:lstStyle/>
          <a:p>
            <a:pPr rtl="0"/>
            <a:r>
              <a:rPr lang="fr-FR" noProof="0"/>
              <a:t>Atelier de Vulgarisation et de sensibilisation autour de la Loi n°017/2002 et de l'article 404 bis et 405 du Règlement Minier</a:t>
            </a:r>
          </a:p>
        </p:txBody>
      </p:sp>
      <p:sp>
        <p:nvSpPr>
          <p:cNvPr id="6" name="Espace réservé du numéro de diapositive 5"/>
          <p:cNvSpPr>
            <a:spLocks noGrp="1"/>
          </p:cNvSpPr>
          <p:nvPr>
            <p:ph type="sldNum" sz="quarter" idx="12"/>
          </p:nvPr>
        </p:nvSpPr>
        <p:spPr/>
        <p:txBody>
          <a:bodyPr rtlCol="0"/>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re vertical 1"/>
          <p:cNvSpPr>
            <a:spLocks noGrp="1"/>
          </p:cNvSpPr>
          <p:nvPr>
            <p:ph type="title" orient="vert"/>
          </p:nvPr>
        </p:nvSpPr>
        <p:spPr>
          <a:xfrm>
            <a:off x="8839201" y="675726"/>
            <a:ext cx="2004164" cy="5183073"/>
          </a:xfrm>
        </p:spPr>
        <p:txBody>
          <a:bodyPr vert="eaVert" rtlCol="0"/>
          <a:lstStyle/>
          <a:p>
            <a:pPr rtl="0"/>
            <a:r>
              <a:rPr lang="fr-FR" noProof="0"/>
              <a:t>Modifiez le style du titre</a:t>
            </a:r>
          </a:p>
        </p:txBody>
      </p:sp>
      <p:sp>
        <p:nvSpPr>
          <p:cNvPr id="3" name="Espace réservé au texte vertical 2"/>
          <p:cNvSpPr>
            <a:spLocks noGrp="1"/>
          </p:cNvSpPr>
          <p:nvPr>
            <p:ph type="body" orient="vert" idx="1" hasCustomPrompt="1"/>
          </p:nvPr>
        </p:nvSpPr>
        <p:spPr>
          <a:xfrm>
            <a:off x="774923" y="675726"/>
            <a:ext cx="7896279" cy="5183073"/>
          </a:xfrm>
        </p:spPr>
        <p:txBody>
          <a:bodyPr vert="eaVert" rtlCol="0" anchor="t"/>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à la date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650DC1FA-39EA-4F01-A575-74883F4C0A74}" type="datetime1">
              <a:rPr lang="fr-FR" noProof="0" smtClean="0"/>
              <a:t>19/05/2024</a:t>
            </a:fld>
            <a:endParaRPr lang="fr-FR" noProof="0"/>
          </a:p>
        </p:txBody>
      </p:sp>
      <p:sp>
        <p:nvSpPr>
          <p:cNvPr id="5" name="Espace réservé du pied de page 4"/>
          <p:cNvSpPr>
            <a:spLocks noGrp="1"/>
          </p:cNvSpPr>
          <p:nvPr>
            <p:ph type="ftr" sz="quarter" idx="11"/>
          </p:nvPr>
        </p:nvSpPr>
        <p:spPr>
          <a:xfrm>
            <a:off x="774923" y="5951811"/>
            <a:ext cx="7896279" cy="365125"/>
          </a:xfrm>
        </p:spPr>
        <p:txBody>
          <a:bodyPr rtlCol="0"/>
          <a:lstStyle/>
          <a:p>
            <a:pPr rtl="0"/>
            <a:r>
              <a:rPr lang="fr-FR" noProof="0"/>
              <a:t>Atelier de Vulgarisation et de sensibilisation autour de la Loi n°017/2002 et de l'article 404 bis et 405 du Règlement Minier</a:t>
            </a:r>
          </a:p>
        </p:txBody>
      </p:sp>
      <p:sp>
        <p:nvSpPr>
          <p:cNvPr id="6" name="Espace réservé au numéro de diapositive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au titre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fr-FR" noProof="0"/>
              <a:t>Modifiez le style du titre</a:t>
            </a:r>
          </a:p>
        </p:txBody>
      </p:sp>
      <p:sp>
        <p:nvSpPr>
          <p:cNvPr id="3" name="Espace réservé du texte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4" name="Espace réservé à la date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0F780EAD-A938-4981-B4A6-C6CA5DC8477A}" type="datetime1">
              <a:rPr lang="fr-FR" noProof="0" smtClean="0"/>
              <a:t>19/05/2024</a:t>
            </a:fld>
            <a:endParaRPr lang="fr-FR" noProof="0"/>
          </a:p>
        </p:txBody>
      </p:sp>
      <p:sp>
        <p:nvSpPr>
          <p:cNvPr id="5" name="Espace réservé du pied de page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r>
              <a:rPr lang="fr-FR" noProof="0" dirty="0"/>
              <a:t>Atelier de Vulgarisation et de sensibilisation autour de la Loi n°017/2002 et de l'article 404 bis et 405 du Règlement Minier</a:t>
            </a:r>
          </a:p>
        </p:txBody>
      </p:sp>
      <p:sp>
        <p:nvSpPr>
          <p:cNvPr id="6" name="Espace réservé au numéro de diapositive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fr-FR" noProof="0" smtClean="0"/>
              <a:pPr/>
              <a:t>‹N°›</a:t>
            </a:fld>
            <a:endParaRPr lang="fr-FR" noProof="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grpSp>
        <p:nvGrpSpPr>
          <p:cNvPr id="17" name="Groupe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angle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bg1">
              <a:alpha val="73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C02C5318-1A1E-49D0-B2E2-A4B0FA9E8A40}"/>
              </a:ext>
            </a:extLst>
          </p:cNvPr>
          <p:cNvSpPr>
            <a:spLocks noGrp="1"/>
          </p:cNvSpPr>
          <p:nvPr>
            <p:ph type="ctrTitle"/>
          </p:nvPr>
        </p:nvSpPr>
        <p:spPr>
          <a:xfrm>
            <a:off x="581191" y="3774259"/>
            <a:ext cx="10993549" cy="1692986"/>
          </a:xfrm>
        </p:spPr>
        <p:style>
          <a:lnRef idx="2">
            <a:schemeClr val="accent2"/>
          </a:lnRef>
          <a:fillRef idx="1">
            <a:schemeClr val="lt1"/>
          </a:fillRef>
          <a:effectRef idx="0">
            <a:schemeClr val="accent2"/>
          </a:effectRef>
          <a:fontRef idx="minor">
            <a:schemeClr val="dk1"/>
          </a:fontRef>
        </p:style>
        <p:txBody>
          <a:bodyPr rtlCol="0" anchor="ctr">
            <a:noAutofit/>
          </a:bodyPr>
          <a:lstStyle/>
          <a:p>
            <a:pPr algn="ctr"/>
            <a:r>
              <a:rPr lang="fr-FR" sz="2800" b="1" cap="small" dirty="0">
                <a:latin typeface="Arial" panose="020B0604020202020204" pitchFamily="34" charset="0"/>
                <a:cs typeface="Arial" panose="020B0604020202020204" pitchFamily="34" charset="0"/>
              </a:rPr>
              <a:t>CONTRÔLE RADIOLOGIQUE ET ÉVALUATION DE L’EXPOSITION PROFESSIONNELLE</a:t>
            </a:r>
            <a:br>
              <a:rPr lang="fr-FR" sz="2800" b="1" cap="small" dirty="0">
                <a:latin typeface="Arial" panose="020B0604020202020204" pitchFamily="34" charset="0"/>
                <a:cs typeface="Arial" panose="020B0604020202020204" pitchFamily="34" charset="0"/>
              </a:rPr>
            </a:br>
            <a:r>
              <a:rPr lang="" altLang="fr-FR" sz="2400" b="1" cap="small" dirty="0">
                <a:gradFill>
                  <a:gsLst>
                    <a:gs pos="0">
                      <a:srgbClr val="007BD3"/>
                    </a:gs>
                    <a:gs pos="100000">
                      <a:srgbClr val="034373"/>
                    </a:gs>
                  </a:gsLst>
                  <a:lin scaled="0"/>
                </a:gradFill>
                <a:latin typeface="Arial" panose="020B0604020202020204" pitchFamily="34" charset="0"/>
                <a:cs typeface="Arial" panose="020B0604020202020204" pitchFamily="34" charset="0"/>
              </a:rPr>
              <a:t>(</a:t>
            </a:r>
            <a:r>
              <a:rPr lang="fr-FR" sz="2400" b="1" cap="small" dirty="0">
                <a:gradFill>
                  <a:gsLst>
                    <a:gs pos="0">
                      <a:srgbClr val="007BD3"/>
                    </a:gs>
                    <a:gs pos="100000">
                      <a:srgbClr val="034373"/>
                    </a:gs>
                  </a:gsLst>
                  <a:lin scaled="0"/>
                </a:gradFill>
                <a:latin typeface="Arial" panose="020B0604020202020204" pitchFamily="34" charset="0"/>
                <a:cs typeface="Arial" panose="020B0604020202020204" pitchFamily="34" charset="0"/>
              </a:rPr>
              <a:t>CAS D’UNE ÉVALUATION DE L’EXPOSITION EXTERNE</a:t>
            </a:r>
            <a:r>
              <a:rPr lang="" altLang="fr-FR" sz="2400" b="1" cap="small" dirty="0">
                <a:gradFill>
                  <a:gsLst>
                    <a:gs pos="0">
                      <a:srgbClr val="007BD3"/>
                    </a:gs>
                    <a:gs pos="100000">
                      <a:srgbClr val="034373"/>
                    </a:gs>
                  </a:gsLst>
                  <a:lin scaled="0"/>
                </a:gradFill>
                <a:latin typeface="Arial" panose="020B0604020202020204" pitchFamily="34" charset="0"/>
                <a:cs typeface="Arial" panose="020B0604020202020204" pitchFamily="34" charset="0"/>
              </a:rPr>
              <a:t>)</a:t>
            </a:r>
            <a:endParaRPr lang="fr-FR" sz="2400" b="1" dirty="0">
              <a:solidFill>
                <a:schemeClr val="tx1"/>
              </a:solidFill>
              <a:latin typeface="Times New Roman" panose="02020603050405020304" pitchFamily="18" charset="0"/>
              <a:cs typeface="Times New Roman" panose="02020603050405020304" pitchFamily="18" charset="0"/>
            </a:endParaRPr>
          </a:p>
        </p:txBody>
      </p:sp>
      <p:sp>
        <p:nvSpPr>
          <p:cNvPr id="3" name="Sous-titre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5"/>
            <a:ext cx="10993546" cy="609997"/>
          </a:xfrm>
          <a:ln>
            <a:noFill/>
          </a:ln>
        </p:spPr>
        <p:style>
          <a:lnRef idx="2">
            <a:schemeClr val="accent2"/>
          </a:lnRef>
          <a:fillRef idx="1">
            <a:schemeClr val="lt1"/>
          </a:fillRef>
          <a:effectRef idx="0">
            <a:schemeClr val="accent2"/>
          </a:effectRef>
          <a:fontRef idx="minor">
            <a:schemeClr val="dk1"/>
          </a:fontRef>
        </p:style>
        <p:txBody>
          <a:bodyPr rtlCol="0">
            <a:noAutofit/>
          </a:bodyPr>
          <a:lstStyle/>
          <a:p>
            <a:pPr algn="r"/>
            <a:r>
              <a:rPr lang="fr-FR" sz="2000" b="1" cap="none" dirty="0">
                <a:solidFill>
                  <a:schemeClr val="tx1"/>
                </a:solidFill>
                <a:latin typeface="Tahoma" panose="020B0604030504040204" pitchFamily="34" charset="0"/>
                <a:cs typeface="Times New Roman" panose="02020603050405020304" pitchFamily="18" charset="0"/>
              </a:rPr>
              <a:t>EDDY BOSANGA NGWANGOY</a:t>
            </a:r>
            <a:br>
              <a:rPr lang="fr-FR" sz="2000" b="1" cap="none" dirty="0">
                <a:solidFill>
                  <a:schemeClr val="tx1"/>
                </a:solidFill>
                <a:latin typeface="Tahoma" panose="020B0604030504040204" pitchFamily="34" charset="0"/>
                <a:cs typeface="Times New Roman" panose="02020603050405020304" pitchFamily="18" charset="0"/>
              </a:rPr>
            </a:br>
            <a:r>
              <a:rPr lang="fr-FR" b="1" i="1" cap="none" dirty="0">
                <a:solidFill>
                  <a:schemeClr val="tx1"/>
                </a:solidFill>
                <a:latin typeface="Times New Roman" panose="02020603050405020304" pitchFamily="18" charset="0"/>
                <a:cs typeface="Times New Roman" panose="02020603050405020304" pitchFamily="18" charset="0"/>
              </a:rPr>
              <a:t>Directeur des autorisations</a:t>
            </a:r>
            <a:endParaRPr lang="fr-FR" sz="2000" b="1" i="1" cap="none" dirty="0">
              <a:solidFill>
                <a:schemeClr val="tx1"/>
              </a:solidFill>
              <a:latin typeface="Times New Roman" panose="02020603050405020304" pitchFamily="18" charset="0"/>
              <a:cs typeface="Times New Roman" panose="02020603050405020304" pitchFamily="18" charset="0"/>
            </a:endParaRPr>
          </a:p>
        </p:txBody>
      </p:sp>
      <p:sp>
        <p:nvSpPr>
          <p:cNvPr id="4" name="ZoneTexte 3"/>
          <p:cNvSpPr txBox="1"/>
          <p:nvPr/>
        </p:nvSpPr>
        <p:spPr>
          <a:xfrm>
            <a:off x="432465" y="576771"/>
            <a:ext cx="11313001" cy="1508105"/>
          </a:xfrm>
          <a:prstGeom prst="rect">
            <a:avLst/>
          </a:prstGeom>
          <a:solidFill>
            <a:schemeClr val="accent2">
              <a:lumMod val="20000"/>
              <a:lumOff val="80000"/>
              <a:alpha val="83000"/>
            </a:schemeClr>
          </a:solidFill>
        </p:spPr>
        <p:txBody>
          <a:bodyPr wrap="square" rtlCol="0">
            <a:spAutoFit/>
          </a:bodyPr>
          <a:lstStyle/>
          <a:p>
            <a:pPr algn="ctr"/>
            <a:r>
              <a:rPr lang="fr-FR" sz="2000" b="1" i="1" dirty="0">
                <a:solidFill>
                  <a:srgbClr val="0070C0"/>
                </a:solidFill>
              </a:rPr>
              <a:t>République Démocratique du Congo</a:t>
            </a:r>
          </a:p>
          <a:p>
            <a:pPr algn="ctr"/>
            <a:r>
              <a:rPr lang="fr-FR" sz="2000" dirty="0"/>
              <a:t>MINISTERE DE LA RECHERCHE SCIENTIFIQUE ET INNOVATION TECHNOLOGIQUE</a:t>
            </a:r>
          </a:p>
          <a:p>
            <a:pPr algn="ctr"/>
            <a:r>
              <a:rPr lang="fr-FR" sz="2000" b="1" dirty="0">
                <a:solidFill>
                  <a:srgbClr val="002060"/>
                </a:solidFill>
              </a:rPr>
              <a:t>Comité National de Protection Contre les Rayonnements Ionisants</a:t>
            </a:r>
          </a:p>
          <a:p>
            <a:pPr algn="ctr"/>
            <a:r>
              <a:rPr lang="fr-FR" sz="3200" b="1" dirty="0">
                <a:solidFill>
                  <a:srgbClr val="FF0000"/>
                </a:solidFill>
                <a:effectLst>
                  <a:outerShdw blurRad="38100" dist="38100" dir="2700000" algn="tl">
                    <a:srgbClr val="000000">
                      <a:alpha val="43137"/>
                    </a:srgbClr>
                  </a:outerShdw>
                </a:effectLst>
              </a:rPr>
              <a:t>C.N.P.R.I</a:t>
            </a:r>
            <a:endParaRPr lang="fr-FR" sz="3200" dirty="0">
              <a:solidFill>
                <a:srgbClr val="FF0000"/>
              </a:solidFill>
              <a:effectLst>
                <a:outerShdw blurRad="38100" dist="38100" dir="2700000" algn="tl">
                  <a:srgbClr val="000000">
                    <a:alpha val="43137"/>
                  </a:srgbClr>
                </a:outerShdw>
              </a:effectLst>
            </a:endParaRPr>
          </a:p>
        </p:txBody>
      </p:sp>
      <p:pic>
        <p:nvPicPr>
          <p:cNvPr id="5" name="Image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5588" y="844823"/>
            <a:ext cx="999878" cy="972000"/>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534" y="867092"/>
            <a:ext cx="962049" cy="927463"/>
          </a:xfrm>
          <a:prstGeom prst="rect">
            <a:avLst/>
          </a:prstGeom>
        </p:spPr>
      </p:pic>
      <p:sp>
        <p:nvSpPr>
          <p:cNvPr id="8" name="ZoneTexte 7"/>
          <p:cNvSpPr txBox="1"/>
          <p:nvPr/>
        </p:nvSpPr>
        <p:spPr>
          <a:xfrm>
            <a:off x="432464" y="2375197"/>
            <a:ext cx="11313001" cy="1384995"/>
          </a:xfrm>
          <a:prstGeom prst="rect">
            <a:avLst/>
          </a:prstGeom>
          <a:solidFill>
            <a:srgbClr val="203661">
              <a:alpha val="88000"/>
            </a:srgbClr>
          </a:solidFill>
        </p:spPr>
        <p:txBody>
          <a:bodyPr wrap="square" rtlCol="0">
            <a:spAutoFit/>
          </a:bodyPr>
          <a:lstStyle/>
          <a:p>
            <a:pPr algn="ctr"/>
            <a:r>
              <a:rPr lang="fr-FR" sz="2800" cap="all" dirty="0">
                <a:solidFill>
                  <a:schemeClr val="bg1"/>
                </a:solidFill>
                <a:latin typeface="+mj-lt"/>
                <a:ea typeface="+mj-ea"/>
                <a:cs typeface="+mj-cs"/>
              </a:rPr>
              <a:t>ATELIER DE VULGARISATION ET DE SENSIBILISATION AUTOUR DES MESURES DE PROTECTION CONTRE LES DANGERS DES RAYONNEMENTS IONISANTS</a:t>
            </a:r>
          </a:p>
        </p:txBody>
      </p:sp>
      <p:sp>
        <p:nvSpPr>
          <p:cNvPr id="11" name="ZoneTexte 10"/>
          <p:cNvSpPr txBox="1"/>
          <p:nvPr/>
        </p:nvSpPr>
        <p:spPr>
          <a:xfrm>
            <a:off x="9312812" y="6091309"/>
            <a:ext cx="2261928" cy="338554"/>
          </a:xfrm>
          <a:prstGeom prst="rect">
            <a:avLst/>
          </a:prstGeom>
          <a:noFill/>
        </p:spPr>
        <p:txBody>
          <a:bodyPr wrap="square" rtlCol="0">
            <a:spAutoFit/>
          </a:bodyPr>
          <a:lstStyle/>
          <a:p>
            <a:pPr algn="r"/>
            <a:r>
              <a:rPr lang="fr-FR" sz="1600" b="1" dirty="0"/>
              <a:t>Mai 2024</a:t>
            </a: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p:txBody>
          <a:bodyPr>
            <a:normAutofit/>
          </a:bodyPr>
          <a:lstStyle/>
          <a:p>
            <a:r>
              <a:rPr lang="fr-FR" sz="4000" dirty="0"/>
              <a:t>sommaire</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1229030385"/>
              </p:ext>
            </p:extLst>
          </p:nvPr>
        </p:nvGraphicFramePr>
        <p:xfrm>
          <a:off x="581025" y="1880511"/>
          <a:ext cx="11029950" cy="42945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78305"/>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55303"/>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2</a:t>
            </a:fld>
            <a:endParaRPr lang="fr-FR" sz="1600" noProof="0" dirty="0">
              <a:solidFill>
                <a:schemeClr val="bg1"/>
              </a:solidFill>
            </a:endParaRPr>
          </a:p>
        </p:txBody>
      </p:sp>
    </p:spTree>
    <p:extLst>
      <p:ext uri="{BB962C8B-B14F-4D97-AF65-F5344CB8AC3E}">
        <p14:creationId xmlns:p14="http://schemas.microsoft.com/office/powerpoint/2010/main" val="4209322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p:txBody>
          <a:bodyPr>
            <a:normAutofit/>
          </a:bodyPr>
          <a:lstStyle/>
          <a:p>
            <a:r>
              <a:rPr lang="fr-FR" sz="4000" dirty="0"/>
              <a:t>Introduction</a:t>
            </a:r>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3</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a:bodyPr>
          <a:lstStyle/>
          <a:p>
            <a:pPr marL="0" indent="0" algn="just">
              <a:spcBef>
                <a:spcPct val="0"/>
              </a:spcBef>
              <a:buClrTx/>
              <a:buNone/>
            </a:pPr>
            <a:r>
              <a:rPr lang="fr-FR" sz="2400" dirty="0">
                <a:latin typeface="Arial" panose="020B0604020202020204" pitchFamily="34" charset="0"/>
                <a:cs typeface="Arial" panose="020B0604020202020204" pitchFamily="34" charset="0"/>
              </a:rPr>
              <a:t>Les doses qui sont reçues par les travailleurs et résultent d’une exposition externe d</a:t>
            </a:r>
            <a:r>
              <a:rPr lang="" altLang="fr-FR" sz="2400" dirty="0">
                <a:latin typeface="Arial" panose="020B0604020202020204" pitchFamily="34" charset="0"/>
                <a:cs typeface="Arial" panose="020B0604020202020204" pitchFamily="34" charset="0"/>
              </a:rPr>
              <a:t>oiv</a:t>
            </a:r>
            <a:r>
              <a:rPr lang="fr-FR" sz="2400" dirty="0" err="1">
                <a:latin typeface="Arial" panose="020B0604020202020204" pitchFamily="34" charset="0"/>
                <a:cs typeface="Arial" panose="020B0604020202020204" pitchFamily="34" charset="0"/>
              </a:rPr>
              <a:t>ent</a:t>
            </a:r>
            <a:r>
              <a:rPr lang="fr-FR" sz="2400" dirty="0">
                <a:latin typeface="Arial" panose="020B0604020202020204" pitchFamily="34" charset="0"/>
                <a:cs typeface="Arial" panose="020B0604020202020204" pitchFamily="34" charset="0"/>
              </a:rPr>
              <a:t> être évaluées et, dans la plupart des cas, peuvent l’être facilement grâce aux résultats d’un programme systématique de contrôle radiologique individuel. Elles peuvent aussi être évaluées à partir des résultats du contrôle radiologique du lieu de travail.</a:t>
            </a:r>
          </a:p>
        </p:txBody>
      </p:sp>
    </p:spTree>
    <p:extLst>
      <p:ext uri="{BB962C8B-B14F-4D97-AF65-F5344CB8AC3E}">
        <p14:creationId xmlns:p14="http://schemas.microsoft.com/office/powerpoint/2010/main" val="1135167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p:txBody>
          <a:bodyPr anchor="ctr">
            <a:normAutofit fontScale="90000"/>
          </a:bodyPr>
          <a:lstStyle/>
          <a:p>
            <a:r>
              <a:rPr lang="en-US" altLang="fr-FR" sz="4000" dirty="0"/>
              <a:t>1. </a:t>
            </a:r>
            <a:r>
              <a:rPr lang="fr-FR" sz="4000" dirty="0"/>
              <a:t>Contrôle radiologique individuel </a:t>
            </a:r>
            <a:r>
              <a:rPr lang="en-US" altLang="fr-FR" sz="4000" dirty="0"/>
              <a:t> </a:t>
            </a:r>
            <a:r>
              <a:rPr lang="fr-FR" sz="4000" dirty="0"/>
              <a:t>(1/</a:t>
            </a:r>
            <a:r>
              <a:rPr lang="en-US" altLang="fr-FR" sz="4000" dirty="0"/>
              <a:t>1</a:t>
            </a:r>
            <a:r>
              <a:rPr lang="fr-FR" sz="4000" dirty="0"/>
              <a:t>)</a:t>
            </a:r>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4</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lnSpcReduction="10000"/>
          </a:bodyPr>
          <a:lstStyle/>
          <a:p>
            <a:pPr marL="0" indent="0" algn="just">
              <a:spcBef>
                <a:spcPct val="0"/>
              </a:spcBef>
              <a:buClrTx/>
              <a:buNone/>
            </a:pPr>
            <a:r>
              <a:rPr lang="fr-FR" sz="2000" b="0" dirty="0">
                <a:latin typeface="Arial" panose="020B0604020202020204" pitchFamily="34" charset="0"/>
                <a:cs typeface="Arial" panose="020B0604020202020204" pitchFamily="34" charset="0"/>
              </a:rPr>
              <a:t>Lorsqu’un contrôle radiologique individuel des travailleurs doit être effectué, chaque travailleur d</a:t>
            </a:r>
            <a:r>
              <a:rPr lang="" altLang="fr-FR" sz="2000" b="0" dirty="0">
                <a:latin typeface="Arial" panose="020B0604020202020204" pitchFamily="34" charset="0"/>
                <a:cs typeface="Arial" panose="020B0604020202020204" pitchFamily="34" charset="0"/>
              </a:rPr>
              <a:t>o</a:t>
            </a:r>
            <a:r>
              <a:rPr lang="fr-FR" sz="2000" b="0" dirty="0" err="1">
                <a:latin typeface="Arial" panose="020B0604020202020204" pitchFamily="34" charset="0"/>
                <a:cs typeface="Arial" panose="020B0604020202020204" pitchFamily="34" charset="0"/>
              </a:rPr>
              <a:t>it</a:t>
            </a:r>
            <a:r>
              <a:rPr lang="fr-FR" sz="2000" b="0" dirty="0">
                <a:latin typeface="Arial" panose="020B0604020202020204" pitchFamily="34" charset="0"/>
                <a:cs typeface="Arial" panose="020B0604020202020204" pitchFamily="34" charset="0"/>
              </a:rPr>
              <a:t> être équipé d’un dosimètre individuel.</a:t>
            </a:r>
          </a:p>
          <a:p>
            <a:pPr marL="0" indent="0" algn="just">
              <a:spcBef>
                <a:spcPct val="0"/>
              </a:spcBef>
              <a:buClrTx/>
              <a:buNone/>
            </a:pPr>
            <a:r>
              <a:rPr lang="fr-FR" sz="2000" b="0" dirty="0">
                <a:latin typeface="Arial" panose="020B0604020202020204" pitchFamily="34" charset="0"/>
                <a:cs typeface="Arial" panose="020B0604020202020204" pitchFamily="34" charset="0"/>
              </a:rPr>
              <a:t>Une dosimétrie individuelle d</a:t>
            </a:r>
            <a:r>
              <a:rPr lang="" altLang="fr-FR" sz="2000" b="0" dirty="0">
                <a:latin typeface="Arial" panose="020B0604020202020204" pitchFamily="34" charset="0"/>
                <a:cs typeface="Arial" panose="020B0604020202020204" pitchFamily="34" charset="0"/>
              </a:rPr>
              <a:t>o</a:t>
            </a:r>
            <a:r>
              <a:rPr lang="fr-FR" sz="2000" b="0" dirty="0" err="1">
                <a:latin typeface="Arial" panose="020B0604020202020204" pitchFamily="34" charset="0"/>
                <a:cs typeface="Arial" panose="020B0604020202020204" pitchFamily="34" charset="0"/>
              </a:rPr>
              <a:t>it</a:t>
            </a:r>
            <a:r>
              <a:rPr lang="fr-FR" sz="2000" b="0" dirty="0">
                <a:latin typeface="Arial" panose="020B0604020202020204" pitchFamily="34" charset="0"/>
                <a:cs typeface="Arial" panose="020B0604020202020204" pitchFamily="34" charset="0"/>
              </a:rPr>
              <a:t> être réalisée par un service de dosimétrie agréé par l’organisme de réglementation.</a:t>
            </a:r>
          </a:p>
          <a:p>
            <a:pPr marL="0" indent="0" algn="just">
              <a:spcBef>
                <a:spcPct val="0"/>
              </a:spcBef>
              <a:buClrTx/>
              <a:buNone/>
            </a:pPr>
            <a:r>
              <a:rPr lang="fr-FR" sz="2000" b="0" dirty="0">
                <a:latin typeface="Arial" panose="020B0604020202020204" pitchFamily="34" charset="0"/>
                <a:cs typeface="Arial" panose="020B0604020202020204" pitchFamily="34" charset="0"/>
              </a:rPr>
              <a:t>Pour contrôler l’exposition individuelle quotidiennement, ou pendant une tâche particulière, il fa</a:t>
            </a:r>
            <a:r>
              <a:rPr lang="" altLang="fr-FR" sz="2000" b="0" dirty="0">
                <a:latin typeface="Arial" panose="020B0604020202020204" pitchFamily="34" charset="0"/>
                <a:cs typeface="Arial" panose="020B0604020202020204" pitchFamily="34" charset="0"/>
              </a:rPr>
              <a:t>u</a:t>
            </a:r>
            <a:r>
              <a:rPr lang="fr-FR" sz="2000" b="0" dirty="0" err="1">
                <a:latin typeface="Arial" panose="020B0604020202020204" pitchFamily="34" charset="0"/>
                <a:cs typeface="Arial" panose="020B0604020202020204" pitchFamily="34" charset="0"/>
              </a:rPr>
              <a:t>t</a:t>
            </a:r>
            <a:r>
              <a:rPr lang="fr-FR" sz="2000" b="0" dirty="0">
                <a:latin typeface="Arial" panose="020B0604020202020204" pitchFamily="34" charset="0"/>
                <a:cs typeface="Arial" panose="020B0604020202020204" pitchFamily="34" charset="0"/>
              </a:rPr>
              <a:t> examiner s’il est nécessaire d’utiliser des dosimètres à lecture directe supplémentaires (c’est-à-dire des dosimètres actifs). Ces dosimètres peuvent fournir des estimations de la dose à une fréquence supérieure à celle que l’on peut obtenir en effectuant une dosimétrie de routine classique et peuvent donner des informations sur les débits de dose. Ils peuvent aussi être utiles à des fins d’optimisation.</a:t>
            </a:r>
          </a:p>
          <a:p>
            <a:pPr marL="0" indent="0" algn="just">
              <a:spcBef>
                <a:spcPct val="0"/>
              </a:spcBef>
              <a:buClrTx/>
              <a:buNone/>
            </a:pPr>
            <a:r>
              <a:rPr lang="fr-FR" sz="2000" b="0" dirty="0">
                <a:latin typeface="Arial" panose="020B0604020202020204" pitchFamily="34" charset="0"/>
                <a:cs typeface="Arial" panose="020B0604020202020204" pitchFamily="34" charset="0"/>
              </a:rPr>
              <a:t>Dans la plupart des cas, un seul dosimètre porté sur le tronc suffit. Ce dosimètre d</a:t>
            </a:r>
            <a:r>
              <a:rPr lang="" altLang="fr-FR" sz="2000" b="0" dirty="0">
                <a:latin typeface="Arial" panose="020B0604020202020204" pitchFamily="34" charset="0"/>
                <a:cs typeface="Arial" panose="020B0604020202020204" pitchFamily="34" charset="0"/>
              </a:rPr>
              <a:t>o</a:t>
            </a:r>
            <a:r>
              <a:rPr lang="fr-FR" sz="2000" b="0" dirty="0" err="1">
                <a:latin typeface="Arial" panose="020B0604020202020204" pitchFamily="34" charset="0"/>
                <a:cs typeface="Arial" panose="020B0604020202020204" pitchFamily="34" charset="0"/>
              </a:rPr>
              <a:t>it</a:t>
            </a:r>
            <a:r>
              <a:rPr lang="fr-FR" sz="2000" b="0" dirty="0">
                <a:latin typeface="Arial" panose="020B0604020202020204" pitchFamily="34" charset="0"/>
                <a:cs typeface="Arial" panose="020B0604020202020204" pitchFamily="34" charset="0"/>
              </a:rPr>
              <a:t> être placé à l’endroit où l’exposition la plus élevée à la surface du tronc est attendue.</a:t>
            </a:r>
          </a:p>
        </p:txBody>
      </p:sp>
    </p:spTree>
    <p:extLst>
      <p:ext uri="{BB962C8B-B14F-4D97-AF65-F5344CB8AC3E}">
        <p14:creationId xmlns:p14="http://schemas.microsoft.com/office/powerpoint/2010/main" val="1598976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p:txBody>
          <a:bodyPr anchor="ctr">
            <a:normAutofit fontScale="90000"/>
          </a:bodyPr>
          <a:lstStyle/>
          <a:p>
            <a:r>
              <a:rPr lang="en-US" altLang="fr-FR" sz="3600" dirty="0"/>
              <a:t>2. </a:t>
            </a:r>
            <a:r>
              <a:rPr lang="fr-FR" sz="3600" dirty="0"/>
              <a:t>Contrôle radiologique du lieu de travail (1/1)</a:t>
            </a:r>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5</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a:bodyPr>
          <a:lstStyle/>
          <a:p>
            <a:pPr marL="0" indent="0" algn="just">
              <a:spcBef>
                <a:spcPct val="0"/>
              </a:spcBef>
              <a:buClrTx/>
              <a:buNone/>
            </a:pPr>
            <a:r>
              <a:rPr lang="fr-FR" sz="2400" b="0" dirty="0">
                <a:latin typeface="Arial" panose="020B0604020202020204" pitchFamily="34" charset="0"/>
                <a:cs typeface="Arial" panose="020B0604020202020204" pitchFamily="34" charset="0"/>
              </a:rPr>
              <a:t>Le choix des emplacements pour le contrôle radiologique du lieu de travail et le nombre d’instruments de mesure à installer devraient faire l’objet d’une attention particulière. Les emplacements retenus pour le contrôle radiologique du lieu de travail devraient être représentatifs de l’occupation des lieux par les travailleurs, telle qu’elle peut être déterminée au vu des activités opérationnelles prévues.</a:t>
            </a:r>
          </a:p>
        </p:txBody>
      </p:sp>
    </p:spTree>
    <p:extLst>
      <p:ext uri="{BB962C8B-B14F-4D97-AF65-F5344CB8AC3E}">
        <p14:creationId xmlns:p14="http://schemas.microsoft.com/office/powerpoint/2010/main" val="2742100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p:txBody>
          <a:bodyPr anchor="ctr">
            <a:normAutofit/>
          </a:bodyPr>
          <a:lstStyle/>
          <a:p>
            <a:r>
              <a:rPr lang="en-US" altLang="fr-FR" sz="3200" dirty="0"/>
              <a:t>3. </a:t>
            </a:r>
            <a:r>
              <a:rPr lang="fr-FR" sz="3200" dirty="0"/>
              <a:t>La fréquence du contrôle radiologique (1/1)</a:t>
            </a:r>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6</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fontScale="92500" lnSpcReduction="10000"/>
          </a:bodyPr>
          <a:lstStyle/>
          <a:p>
            <a:pPr marL="0" lvl="1" indent="0" algn="just">
              <a:spcBef>
                <a:spcPts val="0"/>
              </a:spcBef>
              <a:spcAft>
                <a:spcPts val="300"/>
              </a:spcAft>
              <a:buClrTx/>
              <a:buFontTx/>
              <a:buNone/>
            </a:pPr>
            <a:r>
              <a:rPr lang="fr-FR" sz="2400" dirty="0">
                <a:latin typeface="Arial" panose="020B0604020202020204" pitchFamily="34" charset="0"/>
                <a:cs typeface="Arial" panose="020B0604020202020204" pitchFamily="34" charset="0"/>
              </a:rPr>
              <a:t>La fréquence du contrôle radiologique du lieu de travail devrait dépendre du facteur d’occupation et des modifications attendues du rayonnement dans l’environnement :</a:t>
            </a:r>
          </a:p>
          <a:p>
            <a:pPr marL="0" lvl="1" indent="0" algn="just">
              <a:spcBef>
                <a:spcPts val="0"/>
              </a:spcBef>
              <a:spcAft>
                <a:spcPts val="300"/>
              </a:spcAft>
              <a:buClrTx/>
              <a:buFontTx/>
              <a:buNone/>
            </a:pPr>
            <a:r>
              <a:rPr lang="fr-FR" sz="2400" dirty="0">
                <a:latin typeface="Arial" panose="020B0604020202020204" pitchFamily="34" charset="0"/>
                <a:cs typeface="Arial" panose="020B0604020202020204" pitchFamily="34" charset="0"/>
              </a:rPr>
              <a:t>a)</a:t>
            </a:r>
            <a:r>
              <a:rPr lang="" altLang="fr-FR" sz="2400"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lorsque aucune modification importante du blindage ou des activités menées sur le lieu de travail n’est prévue, le contrôle radiologique doit être effectué occasionnellement, et ce, à des fins de vérification ; </a:t>
            </a:r>
          </a:p>
          <a:p>
            <a:pPr marL="0" lvl="1" indent="0" algn="just">
              <a:spcBef>
                <a:spcPts val="0"/>
              </a:spcBef>
              <a:spcAft>
                <a:spcPts val="300"/>
              </a:spcAft>
              <a:buClrTx/>
              <a:buFontTx/>
              <a:buNone/>
            </a:pPr>
            <a:endParaRPr lang="fr-FR" sz="2400" dirty="0">
              <a:latin typeface="Arial" panose="020B0604020202020204" pitchFamily="34" charset="0"/>
              <a:cs typeface="Arial" panose="020B0604020202020204" pitchFamily="34" charset="0"/>
            </a:endParaRPr>
          </a:p>
          <a:p>
            <a:pPr marL="0" lvl="1" indent="0" algn="just">
              <a:spcBef>
                <a:spcPts val="0"/>
              </a:spcBef>
              <a:spcAft>
                <a:spcPts val="300"/>
              </a:spcAft>
              <a:buClrTx/>
              <a:buFontTx/>
              <a:buNone/>
            </a:pPr>
            <a:r>
              <a:rPr lang="fr-FR" sz="2400" dirty="0">
                <a:latin typeface="Arial" panose="020B0604020202020204" pitchFamily="34" charset="0"/>
                <a:cs typeface="Arial" panose="020B0604020202020204" pitchFamily="34" charset="0"/>
              </a:rPr>
              <a:t>b)</a:t>
            </a:r>
            <a:r>
              <a:rPr lang="" altLang="fr-FR" sz="2400"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lorsque des modifications du champ de rayonnement sur le lieu de travail sont attendues, mais ne seront probablement ni rapides ni importantes, il faut effectuer des vérifications périodiques ou occasionnelles, principalement à des emplacements préétablis, ce qui permet généralement de découvrir suffisamment à l’avance que les conditions se détériorent ; </a:t>
            </a:r>
          </a:p>
        </p:txBody>
      </p:sp>
    </p:spTree>
    <p:extLst>
      <p:ext uri="{BB962C8B-B14F-4D97-AF65-F5344CB8AC3E}">
        <p14:creationId xmlns:p14="http://schemas.microsoft.com/office/powerpoint/2010/main" val="1698600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p:txBody>
          <a:bodyPr anchor="ctr">
            <a:normAutofit/>
          </a:bodyPr>
          <a:lstStyle/>
          <a:p>
            <a:r>
              <a:rPr lang="en-US" altLang="fr-FR" sz="3200" dirty="0"/>
              <a:t>3. </a:t>
            </a:r>
            <a:r>
              <a:rPr lang="fr-FR" sz="3200" dirty="0"/>
              <a:t>La fréquence du contrôle radiologique (1/2)</a:t>
            </a:r>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7</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lnSpcReduction="10000"/>
          </a:bodyPr>
          <a:lstStyle/>
          <a:p>
            <a:pPr marL="0" lvl="1" indent="0" algn="just">
              <a:spcBef>
                <a:spcPts val="0"/>
              </a:spcBef>
              <a:spcAft>
                <a:spcPts val="300"/>
              </a:spcAft>
              <a:buClrTx/>
              <a:buFontTx/>
              <a:buNone/>
            </a:pPr>
            <a:r>
              <a:rPr lang="fr-FR" sz="2800" dirty="0">
                <a:latin typeface="Arial" panose="020B0604020202020204" pitchFamily="34" charset="0"/>
                <a:cs typeface="Arial" panose="020B0604020202020204" pitchFamily="34" charset="0"/>
              </a:rPr>
              <a:t>c)</a:t>
            </a:r>
            <a:r>
              <a:rPr lang="" altLang="fr-FR" sz="2800" dirty="0">
                <a:latin typeface="Arial" panose="020B0604020202020204" pitchFamily="34" charset="0"/>
                <a:cs typeface="Arial" panose="020B0604020202020204" pitchFamily="34" charset="0"/>
              </a:rPr>
              <a:t> </a:t>
            </a:r>
            <a:r>
              <a:rPr lang="fr-FR" sz="2800" dirty="0">
                <a:latin typeface="Arial" panose="020B0604020202020204" pitchFamily="34" charset="0"/>
                <a:cs typeface="Arial" panose="020B0604020202020204" pitchFamily="34" charset="0"/>
              </a:rPr>
              <a:t>lorsque, par suite d’une augmentation brusque et inattendue de l’exposition, un travailleur pourrait recevoir une dose importante, il faut prendre des dispositions pour assurer une surveillance continue des expositions ; </a:t>
            </a:r>
          </a:p>
          <a:p>
            <a:pPr marL="0" lvl="1" indent="0" algn="just">
              <a:spcBef>
                <a:spcPts val="0"/>
              </a:spcBef>
              <a:spcAft>
                <a:spcPts val="300"/>
              </a:spcAft>
              <a:buClrTx/>
              <a:buFontTx/>
              <a:buNone/>
            </a:pPr>
            <a:endParaRPr lang="fr-FR" sz="2800" dirty="0">
              <a:latin typeface="Arial" panose="020B0604020202020204" pitchFamily="34" charset="0"/>
              <a:cs typeface="Arial" panose="020B0604020202020204" pitchFamily="34" charset="0"/>
            </a:endParaRPr>
          </a:p>
          <a:p>
            <a:pPr marL="0" lvl="1" indent="0" algn="just">
              <a:spcBef>
                <a:spcPts val="0"/>
              </a:spcBef>
              <a:spcAft>
                <a:spcPts val="300"/>
              </a:spcAft>
              <a:buClrTx/>
              <a:buFontTx/>
              <a:buNone/>
            </a:pPr>
            <a:r>
              <a:rPr lang="fr-FR" sz="2800" dirty="0">
                <a:latin typeface="Arial" panose="020B0604020202020204" pitchFamily="34" charset="0"/>
                <a:cs typeface="Arial" panose="020B0604020202020204" pitchFamily="34" charset="0"/>
              </a:rPr>
              <a:t>d)</a:t>
            </a:r>
            <a:r>
              <a:rPr lang="" altLang="fr-FR" sz="2800" dirty="0">
                <a:latin typeface="Arial" panose="020B0604020202020204" pitchFamily="34" charset="0"/>
                <a:cs typeface="Arial" panose="020B0604020202020204" pitchFamily="34" charset="0"/>
              </a:rPr>
              <a:t> </a:t>
            </a:r>
            <a:r>
              <a:rPr lang="fr-FR" sz="2800" dirty="0">
                <a:latin typeface="Arial" panose="020B0604020202020204" pitchFamily="34" charset="0"/>
                <a:cs typeface="Arial" panose="020B0604020202020204" pitchFamily="34" charset="0"/>
              </a:rPr>
              <a:t>Il en de même, lorsque les doses individuelles sont évaluées à l’aide des résultats du contrôle radiologique du lieu de travail, ce contrôle doit être continu et représentatif de toutes les zones de travail.</a:t>
            </a:r>
          </a:p>
        </p:txBody>
      </p:sp>
    </p:spTree>
    <p:extLst>
      <p:ext uri="{BB962C8B-B14F-4D97-AF65-F5344CB8AC3E}">
        <p14:creationId xmlns:p14="http://schemas.microsoft.com/office/powerpoint/2010/main" val="222470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a:xfrm>
            <a:off x="446535" y="702156"/>
            <a:ext cx="11298932" cy="1013800"/>
          </a:xfrm>
        </p:spPr>
        <p:txBody>
          <a:bodyPr anchor="ctr">
            <a:normAutofit/>
          </a:bodyPr>
          <a:lstStyle/>
          <a:p>
            <a:r>
              <a:rPr lang="en-US" altLang="fr-FR" sz="2900" dirty="0"/>
              <a:t>4</a:t>
            </a:r>
            <a:r>
              <a:rPr lang="fr-FR" sz="2900" dirty="0"/>
              <a:t>.</a:t>
            </a:r>
            <a:r>
              <a:rPr lang="en-US" altLang="fr-FR" sz="2900" dirty="0"/>
              <a:t> </a:t>
            </a:r>
            <a:r>
              <a:rPr lang="en-US" altLang="fr-FR" sz="2900" dirty="0">
                <a:sym typeface="+mn-ea"/>
              </a:rPr>
              <a:t>Du Choix du </a:t>
            </a:r>
            <a:r>
              <a:rPr lang="en-US" altLang="fr-FR" sz="2900" dirty="0" err="1">
                <a:sym typeface="+mn-ea"/>
              </a:rPr>
              <a:t>dispositif</a:t>
            </a:r>
            <a:r>
              <a:rPr lang="en-US" altLang="fr-FR" sz="2900" dirty="0">
                <a:sym typeface="+mn-ea"/>
              </a:rPr>
              <a:t> de </a:t>
            </a:r>
            <a:r>
              <a:rPr lang="en-US" altLang="fr-FR" sz="2900" dirty="0" err="1">
                <a:sym typeface="+mn-ea"/>
              </a:rPr>
              <a:t>contrôle</a:t>
            </a:r>
            <a:r>
              <a:rPr lang="en-US" altLang="fr-FR" sz="2900" dirty="0">
                <a:sym typeface="+mn-ea"/>
              </a:rPr>
              <a:t> </a:t>
            </a:r>
            <a:r>
              <a:rPr lang="en-US" altLang="fr-FR" sz="2900" dirty="0" err="1">
                <a:sym typeface="+mn-ea"/>
              </a:rPr>
              <a:t>radiologique</a:t>
            </a:r>
            <a:r>
              <a:rPr lang="en-US" altLang="fr-FR" sz="2900" dirty="0">
                <a:sym typeface="+mn-ea"/>
              </a:rPr>
              <a:t> </a:t>
            </a:r>
            <a:r>
              <a:rPr lang="en-US" altLang="fr-FR" sz="2900" dirty="0"/>
              <a:t> (1/1)</a:t>
            </a:r>
            <a:endParaRPr lang="fr-FR" sz="2900" dirty="0"/>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8</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lnSpcReduction="10000"/>
          </a:bodyPr>
          <a:lstStyle/>
          <a:p>
            <a:pPr marL="0" indent="0" algn="just">
              <a:spcBef>
                <a:spcPct val="20000"/>
              </a:spcBef>
              <a:buClr>
                <a:srgbClr val="FF3399"/>
              </a:buClr>
              <a:buNone/>
              <a:defRPr/>
            </a:pPr>
            <a:r>
              <a:rPr lang="en-US" altLang="fr-FR" sz="3200" b="1" kern="0" dirty="0">
                <a:latin typeface="Arial" panose="020B0604020202020204" pitchFamily="34" charset="0"/>
                <a:cs typeface="Arial" panose="020B0604020202020204" pitchFamily="34" charset="0"/>
              </a:rPr>
              <a:t>4</a:t>
            </a:r>
            <a:r>
              <a:rPr lang="fr-FR" sz="3200" b="1" kern="0" dirty="0">
                <a:latin typeface="Arial" panose="020B0604020202020204" pitchFamily="34" charset="0"/>
                <a:cs typeface="Arial" panose="020B0604020202020204" pitchFamily="34" charset="0"/>
              </a:rPr>
              <a:t>.1.Dosimètres individuels</a:t>
            </a:r>
          </a:p>
          <a:p>
            <a:pPr marL="0" indent="0" algn="just">
              <a:spcBef>
                <a:spcPct val="20000"/>
              </a:spcBef>
              <a:buClr>
                <a:srgbClr val="FF3399"/>
              </a:buClr>
              <a:buNone/>
              <a:defRPr/>
            </a:pPr>
            <a:endParaRPr lang="fr-FR" sz="3200" b="1" kern="0" dirty="0">
              <a:latin typeface="Arial" panose="020B0604020202020204" pitchFamily="34" charset="0"/>
              <a:cs typeface="Arial" panose="020B0604020202020204" pitchFamily="34" charset="0"/>
            </a:endParaRPr>
          </a:p>
          <a:p>
            <a:pPr marL="0" indent="0" algn="just">
              <a:spcBef>
                <a:spcPct val="20000"/>
              </a:spcBef>
              <a:buClr>
                <a:srgbClr val="FF3399"/>
              </a:buClr>
              <a:buNone/>
              <a:defRPr/>
            </a:pPr>
            <a:r>
              <a:rPr lang="fr-FR" sz="3200" kern="0" dirty="0">
                <a:latin typeface="Arial" panose="020B0604020202020204" pitchFamily="34" charset="0"/>
                <a:cs typeface="Arial" panose="020B0604020202020204" pitchFamily="34" charset="0"/>
              </a:rPr>
              <a:t>Le choix d’un dosimètre individuel dépend des conditions existantes sur le lieu de travail,</a:t>
            </a:r>
            <a:r>
              <a:rPr lang="" altLang="fr-FR" sz="3200" kern="0" dirty="0">
                <a:latin typeface="Arial" panose="020B0604020202020204" pitchFamily="34" charset="0"/>
                <a:cs typeface="Arial" panose="020B0604020202020204" pitchFamily="34" charset="0"/>
              </a:rPr>
              <a:t> </a:t>
            </a:r>
            <a:r>
              <a:rPr lang="fr-FR" sz="3200" kern="0" dirty="0">
                <a:latin typeface="Arial" panose="020B0604020202020204" pitchFamily="34" charset="0"/>
                <a:cs typeface="Arial" panose="020B0604020202020204" pitchFamily="34" charset="0"/>
              </a:rPr>
              <a:t>notamment le type, la répartition énergétique et la répartition directionnelle des rayonnements, la plage des doses et des débits de dose attendus, et les conditions environnementales etc.</a:t>
            </a:r>
          </a:p>
        </p:txBody>
      </p:sp>
    </p:spTree>
    <p:extLst>
      <p:ext uri="{BB962C8B-B14F-4D97-AF65-F5344CB8AC3E}">
        <p14:creationId xmlns:p14="http://schemas.microsoft.com/office/powerpoint/2010/main" val="146442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a:xfrm>
            <a:off x="446535" y="702156"/>
            <a:ext cx="11298932" cy="1013800"/>
          </a:xfrm>
        </p:spPr>
        <p:txBody>
          <a:bodyPr anchor="ctr">
            <a:normAutofit/>
          </a:bodyPr>
          <a:lstStyle/>
          <a:p>
            <a:r>
              <a:rPr lang="en-US" altLang="fr-FR" sz="2900" dirty="0"/>
              <a:t>4</a:t>
            </a:r>
            <a:r>
              <a:rPr lang="fr-FR" sz="2900" dirty="0"/>
              <a:t>.</a:t>
            </a:r>
            <a:r>
              <a:rPr lang="en-US" altLang="fr-FR" sz="2900" dirty="0"/>
              <a:t> </a:t>
            </a:r>
            <a:r>
              <a:rPr lang="en-US" altLang="fr-FR" sz="2900" dirty="0">
                <a:sym typeface="+mn-ea"/>
              </a:rPr>
              <a:t>Du Choix du </a:t>
            </a:r>
            <a:r>
              <a:rPr lang="en-US" altLang="fr-FR" sz="2900" dirty="0" err="1">
                <a:sym typeface="+mn-ea"/>
              </a:rPr>
              <a:t>dispositif</a:t>
            </a:r>
            <a:r>
              <a:rPr lang="en-US" altLang="fr-FR" sz="2900" dirty="0">
                <a:sym typeface="+mn-ea"/>
              </a:rPr>
              <a:t> de </a:t>
            </a:r>
            <a:r>
              <a:rPr lang="en-US" altLang="fr-FR" sz="2900" dirty="0" err="1">
                <a:sym typeface="+mn-ea"/>
              </a:rPr>
              <a:t>contrôle</a:t>
            </a:r>
            <a:r>
              <a:rPr lang="en-US" altLang="fr-FR" sz="2900" dirty="0">
                <a:sym typeface="+mn-ea"/>
              </a:rPr>
              <a:t> </a:t>
            </a:r>
            <a:r>
              <a:rPr lang="en-US" altLang="fr-FR" sz="2900" dirty="0" err="1">
                <a:sym typeface="+mn-ea"/>
              </a:rPr>
              <a:t>radiologique</a:t>
            </a:r>
            <a:r>
              <a:rPr lang="en-US" altLang="fr-FR" sz="2900" dirty="0">
                <a:sym typeface="+mn-ea"/>
              </a:rPr>
              <a:t> </a:t>
            </a:r>
            <a:r>
              <a:rPr lang="en-US" altLang="fr-FR" sz="2900" dirty="0"/>
              <a:t> (1/2)</a:t>
            </a:r>
            <a:endParaRPr lang="fr-FR" sz="2900" dirty="0"/>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9</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fontScale="92500"/>
          </a:bodyPr>
          <a:lstStyle/>
          <a:p>
            <a:pPr marL="0" indent="0" algn="just">
              <a:spcBef>
                <a:spcPct val="20000"/>
              </a:spcBef>
              <a:buClr>
                <a:srgbClr val="FF3399"/>
              </a:buClr>
              <a:buNone/>
              <a:defRPr/>
            </a:pPr>
            <a:r>
              <a:rPr lang="en-US" altLang="fr-FR" sz="2800" b="1" kern="0" dirty="0">
                <a:latin typeface="Arial" panose="020B0604020202020204" pitchFamily="34" charset="0"/>
                <a:cs typeface="Arial" panose="020B0604020202020204" pitchFamily="34" charset="0"/>
              </a:rPr>
              <a:t>4</a:t>
            </a:r>
            <a:r>
              <a:rPr lang="en-US" sz="2800" b="1" kern="0" dirty="0">
                <a:latin typeface="Arial" panose="020B0604020202020204" pitchFamily="34" charset="0"/>
                <a:cs typeface="Arial" panose="020B0604020202020204" pitchFamily="34" charset="0"/>
              </a:rPr>
              <a:t>.</a:t>
            </a:r>
            <a:r>
              <a:rPr lang="en-US" altLang="fr-FR" sz="2800" b="1" kern="0" dirty="0">
                <a:latin typeface="Arial" panose="020B0604020202020204" pitchFamily="34" charset="0"/>
                <a:cs typeface="Arial" panose="020B0604020202020204" pitchFamily="34" charset="0"/>
              </a:rPr>
              <a:t>2</a:t>
            </a:r>
            <a:r>
              <a:rPr lang="en-US" sz="2800" b="1" kern="0" dirty="0">
                <a:latin typeface="Arial" panose="020B0604020202020204" pitchFamily="34" charset="0"/>
                <a:cs typeface="Arial" panose="020B0604020202020204" pitchFamily="34" charset="0"/>
              </a:rPr>
              <a:t>.</a:t>
            </a:r>
            <a:r>
              <a:rPr lang="en-US" altLang="fr-FR" sz="2800" b="1" kern="0" dirty="0">
                <a:latin typeface="Arial" panose="020B0604020202020204" pitchFamily="34" charset="0"/>
                <a:cs typeface="Arial" panose="020B0604020202020204" pitchFamily="34" charset="0"/>
              </a:rPr>
              <a:t> </a:t>
            </a:r>
            <a:r>
              <a:rPr lang="en-US" sz="2800" b="1" kern="0" dirty="0" err="1">
                <a:latin typeface="Arial" panose="020B0604020202020204" pitchFamily="34" charset="0"/>
                <a:cs typeface="Arial" panose="020B0604020202020204" pitchFamily="34" charset="0"/>
              </a:rPr>
              <a:t>Dispositifs</a:t>
            </a:r>
            <a:r>
              <a:rPr lang="en-US" sz="2800" b="1" kern="0" dirty="0">
                <a:latin typeface="Arial" panose="020B0604020202020204" pitchFamily="34" charset="0"/>
                <a:cs typeface="Arial" panose="020B0604020202020204" pitchFamily="34" charset="0"/>
              </a:rPr>
              <a:t> et instruments de </a:t>
            </a:r>
            <a:r>
              <a:rPr lang="en-US" sz="2800" b="1" kern="0" dirty="0" err="1">
                <a:latin typeface="Arial" panose="020B0604020202020204" pitchFamily="34" charset="0"/>
                <a:cs typeface="Arial" panose="020B0604020202020204" pitchFamily="34" charset="0"/>
              </a:rPr>
              <a:t>contrôle</a:t>
            </a:r>
            <a:r>
              <a:rPr lang="en-US" sz="2800" b="1" kern="0" dirty="0">
                <a:latin typeface="Arial" panose="020B0604020202020204" pitchFamily="34" charset="0"/>
                <a:cs typeface="Arial" panose="020B0604020202020204" pitchFamily="34" charset="0"/>
              </a:rPr>
              <a:t> </a:t>
            </a:r>
            <a:r>
              <a:rPr lang="en-US" sz="2800" b="1" kern="0" dirty="0" err="1">
                <a:latin typeface="Arial" panose="020B0604020202020204" pitchFamily="34" charset="0"/>
                <a:cs typeface="Arial" panose="020B0604020202020204" pitchFamily="34" charset="0"/>
              </a:rPr>
              <a:t>radiologique</a:t>
            </a:r>
            <a:r>
              <a:rPr lang="en-US" sz="2800" b="1" kern="0" dirty="0">
                <a:latin typeface="Arial" panose="020B0604020202020204" pitchFamily="34" charset="0"/>
                <a:cs typeface="Arial" panose="020B0604020202020204" pitchFamily="34" charset="0"/>
              </a:rPr>
              <a:t> du lieu de travail</a:t>
            </a:r>
          </a:p>
          <a:p>
            <a:pPr marL="0" indent="0" algn="just">
              <a:spcBef>
                <a:spcPct val="20000"/>
              </a:spcBef>
              <a:buClr>
                <a:srgbClr val="FF3399"/>
              </a:buClr>
              <a:buNone/>
              <a:defRPr/>
            </a:pPr>
            <a:endParaRPr lang="en-US" sz="2800" b="1" kern="0" dirty="0">
              <a:latin typeface="Arial" panose="020B0604020202020204" pitchFamily="34" charset="0"/>
              <a:cs typeface="Arial" panose="020B0604020202020204" pitchFamily="34" charset="0"/>
            </a:endParaRPr>
          </a:p>
          <a:p>
            <a:pPr marL="0" indent="0" algn="just">
              <a:spcBef>
                <a:spcPct val="20000"/>
              </a:spcBef>
              <a:buClr>
                <a:srgbClr val="FF3399"/>
              </a:buClr>
              <a:buNone/>
              <a:defRPr/>
            </a:pPr>
            <a:r>
              <a:rPr lang="en-US" sz="2800" kern="0" dirty="0">
                <a:latin typeface="Arial" panose="020B0604020202020204" pitchFamily="34" charset="0"/>
                <a:cs typeface="Arial" panose="020B0604020202020204" pitchFamily="34" charset="0"/>
              </a:rPr>
              <a:t>Les instruments de </a:t>
            </a:r>
            <a:r>
              <a:rPr lang="en-US" sz="2800" kern="0" dirty="0" err="1">
                <a:latin typeface="Arial" panose="020B0604020202020204" pitchFamily="34" charset="0"/>
                <a:cs typeface="Arial" panose="020B0604020202020204" pitchFamily="34" charset="0"/>
              </a:rPr>
              <a:t>contrôle</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radiologique</a:t>
            </a:r>
            <a:r>
              <a:rPr lang="en-US" sz="2800" kern="0" dirty="0">
                <a:latin typeface="Arial" panose="020B0604020202020204" pitchFamily="34" charset="0"/>
                <a:cs typeface="Arial" panose="020B0604020202020204" pitchFamily="34" charset="0"/>
              </a:rPr>
              <a:t> du lieu de travail </a:t>
            </a:r>
            <a:r>
              <a:rPr lang="en-US" sz="2800" kern="0" dirty="0" err="1">
                <a:latin typeface="Arial" panose="020B0604020202020204" pitchFamily="34" charset="0"/>
                <a:cs typeface="Arial" panose="020B0604020202020204" pitchFamily="34" charset="0"/>
              </a:rPr>
              <a:t>doivent</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être</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adaptés</a:t>
            </a:r>
            <a:r>
              <a:rPr lang="en-US" sz="2800" kern="0" dirty="0">
                <a:latin typeface="Arial" panose="020B0604020202020204" pitchFamily="34" charset="0"/>
                <a:cs typeface="Arial" panose="020B0604020202020204" pitchFamily="34" charset="0"/>
              </a:rPr>
              <a:t> à </a:t>
            </a:r>
            <a:r>
              <a:rPr lang="en-US" sz="2800" kern="0" dirty="0" err="1">
                <a:latin typeface="Arial" panose="020B0604020202020204" pitchFamily="34" charset="0"/>
                <a:cs typeface="Arial" panose="020B0604020202020204" pitchFamily="34" charset="0"/>
              </a:rPr>
              <a:t>l’usage</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prévu</a:t>
            </a:r>
            <a:r>
              <a:rPr lang="en-US" sz="2800" kern="0" dirty="0">
                <a:latin typeface="Arial" panose="020B0604020202020204" pitchFamily="34" charset="0"/>
                <a:cs typeface="Arial" panose="020B0604020202020204" pitchFamily="34" charset="0"/>
              </a:rPr>
              <a:t>. Et, il </a:t>
            </a:r>
            <a:r>
              <a:rPr lang="en-US" sz="2800" kern="0" dirty="0" err="1">
                <a:latin typeface="Arial" panose="020B0604020202020204" pitchFamily="34" charset="0"/>
                <a:cs typeface="Arial" panose="020B0604020202020204" pitchFamily="34" charset="0"/>
              </a:rPr>
              <a:t>est</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recommandé</a:t>
            </a:r>
            <a:r>
              <a:rPr lang="en-US" sz="2800" kern="0" dirty="0">
                <a:latin typeface="Arial" panose="020B0604020202020204" pitchFamily="34" charset="0"/>
                <a:cs typeface="Arial" panose="020B0604020202020204" pitchFamily="34" charset="0"/>
              </a:rPr>
              <a:t>  de </a:t>
            </a:r>
            <a:r>
              <a:rPr lang="en-US" sz="2800" kern="0" dirty="0" err="1">
                <a:latin typeface="Arial" panose="020B0604020202020204" pitchFamily="34" charset="0"/>
                <a:cs typeface="Arial" panose="020B0604020202020204" pitchFamily="34" charset="0"/>
              </a:rPr>
              <a:t>vérifier</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soigneusement</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qu’ils</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conviennent</a:t>
            </a:r>
            <a:r>
              <a:rPr lang="en-US" sz="2800" kern="0" dirty="0">
                <a:latin typeface="Arial" panose="020B0604020202020204" pitchFamily="34" charset="0"/>
                <a:cs typeface="Arial" panose="020B0604020202020204" pitchFamily="34" charset="0"/>
              </a:rPr>
              <a:t> pour </a:t>
            </a:r>
            <a:r>
              <a:rPr lang="en-US" sz="2800" kern="0" dirty="0" err="1">
                <a:latin typeface="Arial" panose="020B0604020202020204" pitchFamily="34" charset="0"/>
                <a:cs typeface="Arial" panose="020B0604020202020204" pitchFamily="34" charset="0"/>
              </a:rPr>
              <a:t>tel</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ou</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tel</a:t>
            </a:r>
            <a:r>
              <a:rPr lang="en-US" sz="2800" kern="0" dirty="0">
                <a:latin typeface="Arial" panose="020B0604020202020204" pitchFamily="34" charset="0"/>
                <a:cs typeface="Arial" panose="020B0604020202020204" pitchFamily="34" charset="0"/>
              </a:rPr>
              <a:t> type de </a:t>
            </a:r>
            <a:r>
              <a:rPr lang="en-US" sz="2800" kern="0" dirty="0" err="1">
                <a:latin typeface="Arial" panose="020B0604020202020204" pitchFamily="34" charset="0"/>
                <a:cs typeface="Arial" panose="020B0604020202020204" pitchFamily="34" charset="0"/>
              </a:rPr>
              <a:t>rayonnements</a:t>
            </a:r>
            <a:r>
              <a:rPr lang="en-US" sz="2800" kern="0" dirty="0">
                <a:latin typeface="Arial" panose="020B0604020202020204" pitchFamily="34" charset="0"/>
                <a:cs typeface="Arial" panose="020B0604020202020204" pitchFamily="34" charset="0"/>
              </a:rPr>
              <a:t> à </a:t>
            </a:r>
            <a:r>
              <a:rPr lang="en-US" sz="2800" kern="0" dirty="0" err="1">
                <a:latin typeface="Arial" panose="020B0604020202020204" pitchFamily="34" charset="0"/>
                <a:cs typeface="Arial" panose="020B0604020202020204" pitchFamily="34" charset="0"/>
              </a:rPr>
              <a:t>mesurer</a:t>
            </a:r>
            <a:r>
              <a:rPr lang="en-US" sz="2800" kern="0" dirty="0">
                <a:latin typeface="Arial" panose="020B0604020202020204" pitchFamily="34" charset="0"/>
                <a:cs typeface="Arial" panose="020B0604020202020204" pitchFamily="34" charset="0"/>
              </a:rPr>
              <a:t> et que </a:t>
            </a:r>
            <a:r>
              <a:rPr lang="en-US" sz="2800" kern="0" dirty="0" err="1">
                <a:latin typeface="Arial" panose="020B0604020202020204" pitchFamily="34" charset="0"/>
                <a:cs typeface="Arial" panose="020B0604020202020204" pitchFamily="34" charset="0"/>
              </a:rPr>
              <a:t>leurs</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résultats</a:t>
            </a:r>
            <a:r>
              <a:rPr lang="en-US" sz="2800" kern="0" dirty="0">
                <a:latin typeface="Arial" panose="020B0604020202020204" pitchFamily="34" charset="0"/>
                <a:cs typeface="Arial" panose="020B0604020202020204" pitchFamily="34" charset="0"/>
              </a:rPr>
              <a:t> ne </a:t>
            </a:r>
            <a:r>
              <a:rPr lang="en-US" sz="2800" kern="0" dirty="0" err="1">
                <a:latin typeface="Arial" panose="020B0604020202020204" pitchFamily="34" charset="0"/>
                <a:cs typeface="Arial" panose="020B0604020202020204" pitchFamily="34" charset="0"/>
              </a:rPr>
              <a:t>sont</a:t>
            </a:r>
            <a:r>
              <a:rPr lang="en-US" sz="2800" kern="0" dirty="0">
                <a:latin typeface="Arial" panose="020B0604020202020204" pitchFamily="34" charset="0"/>
                <a:cs typeface="Arial" panose="020B0604020202020204" pitchFamily="34" charset="0"/>
              </a:rPr>
              <a:t> pas </a:t>
            </a:r>
            <a:r>
              <a:rPr lang="en-US" sz="2800" kern="0" dirty="0" err="1">
                <a:latin typeface="Arial" panose="020B0604020202020204" pitchFamily="34" charset="0"/>
                <a:cs typeface="Arial" panose="020B0604020202020204" pitchFamily="34" charset="0"/>
              </a:rPr>
              <a:t>sensiblement</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modifiés</a:t>
            </a:r>
            <a:r>
              <a:rPr lang="en-US" sz="2800" kern="0" dirty="0">
                <a:latin typeface="Arial" panose="020B0604020202020204" pitchFamily="34" charset="0"/>
                <a:cs typeface="Arial" panose="020B0604020202020204" pitchFamily="34" charset="0"/>
              </a:rPr>
              <a:t> par </a:t>
            </a:r>
            <a:r>
              <a:rPr lang="en-US" sz="2800" kern="0" dirty="0" err="1">
                <a:latin typeface="Arial" panose="020B0604020202020204" pitchFamily="34" charset="0"/>
                <a:cs typeface="Arial" panose="020B0604020202020204" pitchFamily="34" charset="0"/>
              </a:rPr>
              <a:t>d’autres</a:t>
            </a:r>
            <a:r>
              <a:rPr lang="en-US" sz="2800" kern="0" dirty="0">
                <a:latin typeface="Arial" panose="020B0604020202020204" pitchFamily="34" charset="0"/>
                <a:cs typeface="Arial" panose="020B0604020202020204" pitchFamily="34" charset="0"/>
              </a:rPr>
              <a:t> types de </a:t>
            </a:r>
            <a:r>
              <a:rPr lang="en-US" sz="2800" kern="0" dirty="0" err="1">
                <a:latin typeface="Arial" panose="020B0604020202020204" pitchFamily="34" charset="0"/>
                <a:cs typeface="Arial" panose="020B0604020202020204" pitchFamily="34" charset="0"/>
              </a:rPr>
              <a:t>rayonnements</a:t>
            </a:r>
            <a:r>
              <a:rPr lang="en-US" sz="2800" kern="0" dirty="0">
                <a:latin typeface="Arial" panose="020B0604020202020204" pitchFamily="34" charset="0"/>
                <a:cs typeface="Arial" panose="020B0604020202020204" pitchFamily="34" charset="0"/>
              </a:rPr>
              <a:t> qui </a:t>
            </a:r>
            <a:r>
              <a:rPr lang="en-US" sz="2800" kern="0" dirty="0" err="1">
                <a:latin typeface="Arial" panose="020B0604020202020204" pitchFamily="34" charset="0"/>
                <a:cs typeface="Arial" panose="020B0604020202020204" pitchFamily="34" charset="0"/>
              </a:rPr>
              <a:t>pourraient</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être</a:t>
            </a:r>
            <a:r>
              <a:rPr lang="en-US" sz="2800" kern="0" dirty="0">
                <a:latin typeface="Arial" panose="020B0604020202020204" pitchFamily="34" charset="0"/>
                <a:cs typeface="Arial" panose="020B0604020202020204" pitchFamily="34" charset="0"/>
              </a:rPr>
              <a:t> </a:t>
            </a:r>
            <a:r>
              <a:rPr lang="en-US" sz="2800" kern="0" dirty="0" err="1">
                <a:latin typeface="Arial" panose="020B0604020202020204" pitchFamily="34" charset="0"/>
                <a:cs typeface="Arial" panose="020B0604020202020204" pitchFamily="34" charset="0"/>
              </a:rPr>
              <a:t>présents</a:t>
            </a:r>
            <a:r>
              <a:rPr lang="en-US" sz="2800" kern="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811344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a:xfrm>
            <a:off x="446535" y="702156"/>
            <a:ext cx="11298932" cy="1013800"/>
          </a:xfrm>
        </p:spPr>
        <p:txBody>
          <a:bodyPr anchor="ctr">
            <a:normAutofit/>
          </a:bodyPr>
          <a:lstStyle/>
          <a:p>
            <a:r>
              <a:rPr lang="en-US" altLang="fr-FR" sz="2900" dirty="0"/>
              <a:t>4</a:t>
            </a:r>
            <a:r>
              <a:rPr lang="fr-FR" sz="2900" dirty="0"/>
              <a:t>.</a:t>
            </a:r>
            <a:r>
              <a:rPr lang="en-US" altLang="fr-FR" sz="2900" dirty="0"/>
              <a:t> </a:t>
            </a:r>
            <a:r>
              <a:rPr lang="en-US" altLang="fr-FR" sz="2900" dirty="0">
                <a:sym typeface="+mn-ea"/>
              </a:rPr>
              <a:t>Du Choix du </a:t>
            </a:r>
            <a:r>
              <a:rPr lang="en-US" altLang="fr-FR" sz="2900" dirty="0" err="1">
                <a:sym typeface="+mn-ea"/>
              </a:rPr>
              <a:t>dispositif</a:t>
            </a:r>
            <a:r>
              <a:rPr lang="en-US" altLang="fr-FR" sz="2900" dirty="0">
                <a:sym typeface="+mn-ea"/>
              </a:rPr>
              <a:t> de </a:t>
            </a:r>
            <a:r>
              <a:rPr lang="en-US" altLang="fr-FR" sz="2900" dirty="0" err="1">
                <a:sym typeface="+mn-ea"/>
              </a:rPr>
              <a:t>contrôle</a:t>
            </a:r>
            <a:r>
              <a:rPr lang="en-US" altLang="fr-FR" sz="2900" dirty="0">
                <a:sym typeface="+mn-ea"/>
              </a:rPr>
              <a:t> </a:t>
            </a:r>
            <a:r>
              <a:rPr lang="en-US" altLang="fr-FR" sz="2900" dirty="0" err="1">
                <a:sym typeface="+mn-ea"/>
              </a:rPr>
              <a:t>radiologique</a:t>
            </a:r>
            <a:r>
              <a:rPr lang="en-US" altLang="fr-FR" sz="2900" dirty="0">
                <a:sym typeface="+mn-ea"/>
              </a:rPr>
              <a:t> </a:t>
            </a:r>
            <a:r>
              <a:rPr lang="en-US" altLang="fr-FR" sz="2900" dirty="0"/>
              <a:t> (1/3)</a:t>
            </a:r>
            <a:endParaRPr lang="fr-FR" sz="2900" dirty="0"/>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10</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fontScale="92500" lnSpcReduction="20000"/>
          </a:bodyPr>
          <a:lstStyle/>
          <a:p>
            <a:pPr marL="0" indent="0" algn="just">
              <a:spcBef>
                <a:spcPct val="20000"/>
              </a:spcBef>
              <a:buClr>
                <a:srgbClr val="FF3399"/>
              </a:buClr>
              <a:buNone/>
              <a:defRPr/>
            </a:pPr>
            <a:r>
              <a:rPr lang="fr-CD" sz="2800" b="1" i="1" kern="0" dirty="0">
                <a:latin typeface="Arial" panose="020B0604020202020204" pitchFamily="34" charset="0"/>
                <a:cs typeface="Arial" panose="020B0604020202020204" pitchFamily="34" charset="0"/>
              </a:rPr>
              <a:t>Les instruments de contrôle du débit de dose sur le lieu de travail doivent présenter les caractéristiques telles que :</a:t>
            </a:r>
          </a:p>
          <a:p>
            <a:pPr marL="0" indent="0" algn="just">
              <a:spcBef>
                <a:spcPct val="20000"/>
              </a:spcBef>
              <a:buClr>
                <a:srgbClr val="FF3399"/>
              </a:buClr>
              <a:buNone/>
              <a:defRPr/>
            </a:pPr>
            <a:r>
              <a:rPr lang="fr-CD" sz="2800" kern="0" dirty="0">
                <a:latin typeface="Arial" panose="020B0604020202020204" pitchFamily="34" charset="0"/>
                <a:cs typeface="Arial" panose="020B0604020202020204" pitchFamily="34" charset="0"/>
              </a:rPr>
              <a:t> a) ils doivent indiquer le débit d’équivalent de dose, mais des fonctions supplémentaires doivent être envisagées, comme le calcul de la dose cumulée ou la durée restante d’occupation des lieux dans le respect de la sûreté ;</a:t>
            </a:r>
          </a:p>
          <a:p>
            <a:pPr marL="0" indent="0" algn="just">
              <a:spcBef>
                <a:spcPct val="20000"/>
              </a:spcBef>
              <a:buClr>
                <a:srgbClr val="FF3399"/>
              </a:buClr>
              <a:buNone/>
              <a:defRPr/>
            </a:pPr>
            <a:endParaRPr lang="fr-CD" sz="2800" kern="0" dirty="0">
              <a:latin typeface="Arial" panose="020B0604020202020204" pitchFamily="34" charset="0"/>
              <a:cs typeface="Arial" panose="020B0604020202020204" pitchFamily="34" charset="0"/>
            </a:endParaRPr>
          </a:p>
          <a:p>
            <a:pPr marL="0" indent="0" algn="just">
              <a:spcBef>
                <a:spcPct val="20000"/>
              </a:spcBef>
              <a:buClr>
                <a:srgbClr val="FF3399"/>
              </a:buClr>
              <a:buNone/>
              <a:defRPr/>
            </a:pPr>
            <a:r>
              <a:rPr lang="fr-CD" sz="2800" kern="0" dirty="0">
                <a:latin typeface="Arial" panose="020B0604020202020204" pitchFamily="34" charset="0"/>
                <a:cs typeface="Arial" panose="020B0604020202020204" pitchFamily="34" charset="0"/>
              </a:rPr>
              <a:t>b) la gamme de débits de dose des appareils doit couvrir la gamme des débits de dose pouvant raisonnablement être attendus en pratique ;.</a:t>
            </a:r>
          </a:p>
        </p:txBody>
      </p:sp>
    </p:spTree>
    <p:extLst>
      <p:ext uri="{BB962C8B-B14F-4D97-AF65-F5344CB8AC3E}">
        <p14:creationId xmlns:p14="http://schemas.microsoft.com/office/powerpoint/2010/main" val="3669555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797073"/>
            <a:ext cx="4600907" cy="4472595"/>
          </a:xfrm>
          <a:prstGeom prst="rect">
            <a:avLst/>
          </a:prstGeom>
        </p:spPr>
      </p:pic>
      <p:sp>
        <p:nvSpPr>
          <p:cNvPr id="3" name="Titre 2"/>
          <p:cNvSpPr>
            <a:spLocks noGrp="1"/>
          </p:cNvSpPr>
          <p:nvPr>
            <p:ph type="title"/>
          </p:nvPr>
        </p:nvSpPr>
        <p:spPr>
          <a:xfrm>
            <a:off x="446535" y="702156"/>
            <a:ext cx="11298932" cy="1013800"/>
          </a:xfrm>
        </p:spPr>
        <p:txBody>
          <a:bodyPr anchor="ctr">
            <a:normAutofit/>
          </a:bodyPr>
          <a:lstStyle/>
          <a:p>
            <a:r>
              <a:rPr lang="en-US" altLang="fr-FR" sz="2900" dirty="0"/>
              <a:t>4</a:t>
            </a:r>
            <a:r>
              <a:rPr lang="fr-FR" sz="2900" dirty="0"/>
              <a:t>.</a:t>
            </a:r>
            <a:r>
              <a:rPr lang="en-US" altLang="fr-FR" sz="2900" dirty="0"/>
              <a:t> </a:t>
            </a:r>
            <a:r>
              <a:rPr lang="en-US" altLang="fr-FR" sz="2900" dirty="0">
                <a:sym typeface="+mn-ea"/>
              </a:rPr>
              <a:t>Du Choix du </a:t>
            </a:r>
            <a:r>
              <a:rPr lang="en-US" altLang="fr-FR" sz="2900" dirty="0" err="1">
                <a:sym typeface="+mn-ea"/>
              </a:rPr>
              <a:t>dispositif</a:t>
            </a:r>
            <a:r>
              <a:rPr lang="en-US" altLang="fr-FR" sz="2900" dirty="0">
                <a:sym typeface="+mn-ea"/>
              </a:rPr>
              <a:t> de </a:t>
            </a:r>
            <a:r>
              <a:rPr lang="en-US" altLang="fr-FR" sz="2900" dirty="0" err="1">
                <a:sym typeface="+mn-ea"/>
              </a:rPr>
              <a:t>contrôle</a:t>
            </a:r>
            <a:r>
              <a:rPr lang="en-US" altLang="fr-FR" sz="2900" dirty="0">
                <a:sym typeface="+mn-ea"/>
              </a:rPr>
              <a:t> </a:t>
            </a:r>
            <a:r>
              <a:rPr lang="en-US" altLang="fr-FR" sz="2900" dirty="0" err="1">
                <a:sym typeface="+mn-ea"/>
              </a:rPr>
              <a:t>radiologique</a:t>
            </a:r>
            <a:r>
              <a:rPr lang="en-US" altLang="fr-FR" sz="2900" dirty="0">
                <a:sym typeface="+mn-ea"/>
              </a:rPr>
              <a:t> </a:t>
            </a:r>
            <a:r>
              <a:rPr lang="en-US" altLang="fr-FR" sz="2900" dirty="0"/>
              <a:t> (1/4)</a:t>
            </a:r>
            <a:endParaRPr lang="fr-FR" sz="2900" dirty="0"/>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
        <p:nvSpPr>
          <p:cNvPr id="22" name="ZoneTexte 21"/>
          <p:cNvSpPr txBox="1"/>
          <p:nvPr/>
        </p:nvSpPr>
        <p:spPr>
          <a:xfrm>
            <a:off x="-2510" y="6245793"/>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22791"/>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11</a:t>
            </a:fld>
            <a:endParaRPr lang="fr-FR" sz="1600" noProof="0" dirty="0">
              <a:solidFill>
                <a:schemeClr val="bg1"/>
              </a:solidFill>
            </a:endParaRPr>
          </a:p>
        </p:txBody>
      </p:sp>
      <p:sp>
        <p:nvSpPr>
          <p:cNvPr id="4" name="Espace réservé du contenu 3">
            <a:extLst>
              <a:ext uri="{FF2B5EF4-FFF2-40B4-BE49-F238E27FC236}">
                <a16:creationId xmlns:a16="http://schemas.microsoft.com/office/drawing/2014/main" id="{41630F2E-41BB-4E13-3DC7-2489104959EB}"/>
              </a:ext>
            </a:extLst>
          </p:cNvPr>
          <p:cNvSpPr>
            <a:spLocks noGrp="1"/>
          </p:cNvSpPr>
          <p:nvPr>
            <p:ph idx="1"/>
          </p:nvPr>
        </p:nvSpPr>
        <p:spPr/>
        <p:txBody>
          <a:bodyPr anchor="t">
            <a:normAutofit fontScale="92500" lnSpcReduction="10000"/>
          </a:bodyPr>
          <a:lstStyle/>
          <a:p>
            <a:pPr marL="0" indent="0" algn="just">
              <a:spcBef>
                <a:spcPct val="20000"/>
              </a:spcBef>
              <a:buClr>
                <a:srgbClr val="FF3399"/>
              </a:buClr>
              <a:buNone/>
              <a:defRPr/>
            </a:pPr>
            <a:r>
              <a:rPr lang="fr-CD" sz="2800" kern="0" dirty="0">
                <a:latin typeface="Arial" panose="020B0604020202020204" pitchFamily="34" charset="0"/>
                <a:cs typeface="Arial" panose="020B0604020202020204" pitchFamily="34" charset="0"/>
              </a:rPr>
              <a:t> c) lorsqu’un instrument de contrôle est exposé au-delà de sa gamme, la valeur indiquée doit rester élevée et hors échelle.</a:t>
            </a:r>
          </a:p>
          <a:p>
            <a:pPr marL="0" indent="0" algn="just">
              <a:spcBef>
                <a:spcPct val="20000"/>
              </a:spcBef>
              <a:buClr>
                <a:srgbClr val="FF3399"/>
              </a:buClr>
              <a:buNone/>
              <a:defRPr/>
            </a:pPr>
            <a:endParaRPr lang="fr-CD" sz="2800" kern="0" dirty="0">
              <a:latin typeface="Arial" panose="020B0604020202020204" pitchFamily="34" charset="0"/>
              <a:cs typeface="Arial" panose="020B0604020202020204" pitchFamily="34" charset="0"/>
            </a:endParaRPr>
          </a:p>
          <a:p>
            <a:pPr marL="0" indent="0" algn="just">
              <a:spcBef>
                <a:spcPct val="20000"/>
              </a:spcBef>
              <a:buClr>
                <a:srgbClr val="FF3399"/>
              </a:buClr>
              <a:buNone/>
              <a:defRPr/>
            </a:pPr>
            <a:r>
              <a:rPr lang="fr-CD" sz="2800" b="1" kern="0" dirty="0">
                <a:latin typeface="Arial" panose="020B0604020202020204" pitchFamily="34" charset="0"/>
                <a:cs typeface="Arial" panose="020B0604020202020204" pitchFamily="34" charset="0"/>
              </a:rPr>
              <a:t>N.B:</a:t>
            </a:r>
            <a:r>
              <a:rPr lang="fr-CD" sz="2800" kern="0" dirty="0">
                <a:latin typeface="Arial" panose="020B0604020202020204" pitchFamily="34" charset="0"/>
                <a:cs typeface="Arial" panose="020B0604020202020204" pitchFamily="34" charset="0"/>
              </a:rPr>
              <a:t> Il sied de noter que dans les zones où la possibilité d’une augmentation brusque et inattendue de l’exposition impose une surveillance continue du lieu de </a:t>
            </a:r>
            <a:r>
              <a:rPr lang="fr-CD" sz="2800" kern="0" dirty="0" err="1">
                <a:latin typeface="Arial" panose="020B0604020202020204" pitchFamily="34" charset="0"/>
                <a:cs typeface="Arial" panose="020B0604020202020204" pitchFamily="34" charset="0"/>
              </a:rPr>
              <a:t>travail,des</a:t>
            </a:r>
            <a:r>
              <a:rPr lang="fr-CD" sz="2800" kern="0" dirty="0">
                <a:latin typeface="Arial" panose="020B0604020202020204" pitchFamily="34" charset="0"/>
                <a:cs typeface="Arial" panose="020B0604020202020204" pitchFamily="34" charset="0"/>
              </a:rPr>
              <a:t> instruments de contrôle radiologique du lieu de travail doivent être installés en permanence et doivent être dotés d’alarmes visuelles ou sonores appropriées pour émettre une alerte si la situation est anormale. </a:t>
            </a:r>
          </a:p>
        </p:txBody>
      </p:sp>
    </p:spTree>
    <p:extLst>
      <p:ext uri="{BB962C8B-B14F-4D97-AF65-F5344CB8AC3E}">
        <p14:creationId xmlns:p14="http://schemas.microsoft.com/office/powerpoint/2010/main" val="2673085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3795547" y="1833338"/>
            <a:ext cx="4637253" cy="4436330"/>
          </a:xfrm>
          <a:prstGeom prst="rect">
            <a:avLst/>
          </a:prstGeom>
        </p:spPr>
      </p:pic>
      <p:sp>
        <p:nvSpPr>
          <p:cNvPr id="3" name="Titre 2"/>
          <p:cNvSpPr>
            <a:spLocks noGrp="1"/>
          </p:cNvSpPr>
          <p:nvPr>
            <p:ph type="title"/>
          </p:nvPr>
        </p:nvSpPr>
        <p:spPr/>
        <p:txBody>
          <a:bodyPr anchor="ctr">
            <a:noAutofit/>
          </a:bodyPr>
          <a:lstStyle/>
          <a:p>
            <a:r>
              <a:rPr lang="fr-FR" sz="3200" b="1" dirty="0">
                <a:latin typeface="Arial" panose="020B0604020202020204" pitchFamily="34" charset="0"/>
                <a:cs typeface="Arial" panose="020B0604020202020204" pitchFamily="34" charset="0"/>
              </a:rPr>
              <a:t>Conclusion</a:t>
            </a:r>
            <a:r>
              <a:rPr lang="" altLang="fr-FR" sz="3200" b="1" dirty="0">
                <a:latin typeface="Arial" panose="020B0604020202020204" pitchFamily="34" charset="0"/>
                <a:cs typeface="Arial" panose="020B0604020202020204" pitchFamily="34" charset="0"/>
              </a:rPr>
              <a:t> </a:t>
            </a:r>
            <a:r>
              <a:rPr lang="fr-FR" sz="3200" b="1" dirty="0">
                <a:latin typeface="Arial" panose="020B0604020202020204" pitchFamily="34" charset="0"/>
                <a:cs typeface="Arial" panose="020B0604020202020204" pitchFamily="34" charset="0"/>
              </a:rPr>
              <a:t>(1/1)</a:t>
            </a:r>
          </a:p>
        </p:txBody>
      </p:sp>
      <p:grpSp>
        <p:nvGrpSpPr>
          <p:cNvPr id="14" name="Groupe 13">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 name="Rectangle 18">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grpSp>
        <p:nvGrpSpPr>
          <p:cNvPr id="2" name="Groupe 1">
            <a:extLst>
              <a:ext uri="{FF2B5EF4-FFF2-40B4-BE49-F238E27FC236}">
                <a16:creationId xmlns:a16="http://schemas.microsoft.com/office/drawing/2014/main" id="{2A4A0DDB-38C8-6FB9-1C62-0451C6A7B997}"/>
              </a:ext>
            </a:extLst>
          </p:cNvPr>
          <p:cNvGrpSpPr/>
          <p:nvPr/>
        </p:nvGrpSpPr>
        <p:grpSpPr>
          <a:xfrm>
            <a:off x="-2510" y="6227864"/>
            <a:ext cx="12192000" cy="600163"/>
            <a:chOff x="-2510" y="6227864"/>
            <a:chExt cx="12192000" cy="600163"/>
          </a:xfrm>
        </p:grpSpPr>
        <p:sp>
          <p:nvSpPr>
            <p:cNvPr id="22" name="ZoneTexte 21"/>
            <p:cNvSpPr txBox="1"/>
            <p:nvPr/>
          </p:nvSpPr>
          <p:spPr>
            <a:xfrm>
              <a:off x="-2510" y="6227864"/>
              <a:ext cx="12192000" cy="292388"/>
            </a:xfrm>
            <a:prstGeom prst="rect">
              <a:avLst/>
            </a:prstGeom>
            <a:solidFill>
              <a:schemeClr val="accent2">
                <a:lumMod val="40000"/>
                <a:lumOff val="60000"/>
                <a:alpha val="83000"/>
              </a:schemeClr>
            </a:solidFill>
          </p:spPr>
          <p:txBody>
            <a:bodyPr wrap="square" rtlCol="0">
              <a:spAutoFit/>
            </a:bodyPr>
            <a:lstStyle/>
            <a:p>
              <a:pPr algn="ctr"/>
              <a:r>
                <a:rPr lang="fr-FR" sz="1300" dirty="0"/>
                <a:t>RDC - MRSIT - C.N.P.R.I :  </a:t>
              </a:r>
              <a:r>
                <a:rPr lang="fr-FR" sz="1300" b="1" dirty="0"/>
                <a:t>Atelier de Vulgarisation et de sensibilisation autour des mesures de protection contre les dangers des rayonnements ionisants</a:t>
              </a:r>
              <a:endParaRPr lang="fr-FR" sz="1300" dirty="0"/>
            </a:p>
          </p:txBody>
        </p:sp>
        <p:sp>
          <p:nvSpPr>
            <p:cNvPr id="24" name="ZoneTexte 23"/>
            <p:cNvSpPr txBox="1"/>
            <p:nvPr/>
          </p:nvSpPr>
          <p:spPr>
            <a:xfrm>
              <a:off x="-2510" y="6504862"/>
              <a:ext cx="12192000" cy="323165"/>
            </a:xfrm>
            <a:prstGeom prst="rect">
              <a:avLst/>
            </a:prstGeom>
            <a:solidFill>
              <a:srgbClr val="1A3260"/>
            </a:solidFill>
          </p:spPr>
          <p:txBody>
            <a:bodyPr wrap="square" rtlCol="0">
              <a:spAutoFit/>
            </a:bodyPr>
            <a:lstStyle/>
            <a:p>
              <a:pPr algn="ctr"/>
              <a:r>
                <a:rPr lang="fr-FR" sz="1500" b="1" cap="small" dirty="0">
                  <a:solidFill>
                    <a:schemeClr val="bg1"/>
                  </a:solidFill>
                  <a:latin typeface="Arial" panose="020B0604020202020204" pitchFamily="34" charset="0"/>
                  <a:cs typeface="Arial" panose="020B0604020202020204" pitchFamily="34" charset="0"/>
                </a:rPr>
                <a:t>CONTRÔLE RADIOLOGIQUE ET ÉVALUATION DE L’EXPOSITION PROFESSIONNELLE</a:t>
              </a:r>
            </a:p>
          </p:txBody>
        </p:sp>
      </p:grpSp>
      <p:sp>
        <p:nvSpPr>
          <p:cNvPr id="25" name="Espace réservé du numéro de diapositive 24"/>
          <p:cNvSpPr>
            <a:spLocks noGrp="1"/>
          </p:cNvSpPr>
          <p:nvPr>
            <p:ph type="sldNum" sz="quarter" idx="12"/>
          </p:nvPr>
        </p:nvSpPr>
        <p:spPr>
          <a:xfrm>
            <a:off x="11139492" y="6492875"/>
            <a:ext cx="1052508" cy="365125"/>
          </a:xfrm>
        </p:spPr>
        <p:txBody>
          <a:bodyPr/>
          <a:lstStyle/>
          <a:p>
            <a:pPr rtl="0"/>
            <a:fld id="{D57F1E4F-1CFF-5643-939E-217C01CDF565}" type="slidenum">
              <a:rPr lang="fr-FR" sz="1600" noProof="0" smtClean="0">
                <a:solidFill>
                  <a:schemeClr val="bg1"/>
                </a:solidFill>
              </a:rPr>
              <a:pPr rtl="0"/>
              <a:t>12</a:t>
            </a:fld>
            <a:endParaRPr lang="fr-FR" sz="1600" noProof="0" dirty="0">
              <a:solidFill>
                <a:schemeClr val="bg1"/>
              </a:solidFill>
            </a:endParaRPr>
          </a:p>
        </p:txBody>
      </p:sp>
      <p:sp>
        <p:nvSpPr>
          <p:cNvPr id="5" name="Espace réservé du contenu 4">
            <a:extLst>
              <a:ext uri="{FF2B5EF4-FFF2-40B4-BE49-F238E27FC236}">
                <a16:creationId xmlns:a16="http://schemas.microsoft.com/office/drawing/2014/main" id="{47978E7D-F3BA-2BB2-2658-23FA6BB47A59}"/>
              </a:ext>
            </a:extLst>
          </p:cNvPr>
          <p:cNvSpPr>
            <a:spLocks noGrp="1"/>
          </p:cNvSpPr>
          <p:nvPr>
            <p:ph idx="1"/>
          </p:nvPr>
        </p:nvSpPr>
        <p:spPr>
          <a:xfrm>
            <a:off x="581192" y="1992954"/>
            <a:ext cx="11029615" cy="3865845"/>
          </a:xfrm>
        </p:spPr>
        <p:txBody>
          <a:bodyPr anchor="t">
            <a:noAutofit/>
          </a:bodyPr>
          <a:lstStyle/>
          <a:p>
            <a:pPr marL="0" indent="0" algn="just">
              <a:spcBef>
                <a:spcPts val="0"/>
              </a:spcBef>
              <a:spcAft>
                <a:spcPts val="0"/>
              </a:spcAft>
              <a:buFont typeface="Wingdings" panose="05000000000000000000" pitchFamily="2" charset="2"/>
              <a:buNone/>
              <a:defRPr/>
            </a:pPr>
            <a:r>
              <a:rPr lang="fr-FR" sz="2400" dirty="0">
                <a:latin typeface="Arial" panose="020B0604020202020204" pitchFamily="34" charset="0"/>
                <a:cs typeface="Arial" panose="020B0604020202020204" pitchFamily="34" charset="0"/>
              </a:rPr>
              <a:t>Somme toute,</a:t>
            </a:r>
            <a:r>
              <a:rPr lang="" altLang="fr-FR" sz="2400"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le contrôle radiologique du lieu de travail peut également être effectué à l’aide de dosimètres passifs, qui offrent une large gamme dynamique. En général, les dosimètres passifs ne sont toutefois pas parfaitement adaptés à des applications d’évaluation de la dose, surtout lorsque les débits de dose peuvent varier fortement au cours du temps, car ces appareils ne donnent aucune information sur la variation temporelle du champ de rayonnement.</a:t>
            </a:r>
          </a:p>
          <a:p>
            <a:pPr marL="0" indent="0" algn="just">
              <a:spcBef>
                <a:spcPts val="0"/>
              </a:spcBef>
              <a:spcAft>
                <a:spcPts val="0"/>
              </a:spcAft>
              <a:buFont typeface="Wingdings" panose="05000000000000000000" pitchFamily="2" charset="2"/>
              <a:buNone/>
              <a:defRPr/>
            </a:pPr>
            <a:endParaRPr lang="fr-FR" sz="2400" dirty="0">
              <a:latin typeface="Arial" panose="020B0604020202020204" pitchFamily="34" charset="0"/>
              <a:cs typeface="Arial" panose="020B0604020202020204" pitchFamily="34" charset="0"/>
            </a:endParaRPr>
          </a:p>
          <a:p>
            <a:pPr marL="0" indent="0" algn="just">
              <a:spcBef>
                <a:spcPts val="0"/>
              </a:spcBef>
              <a:spcAft>
                <a:spcPts val="0"/>
              </a:spcAft>
              <a:buFont typeface="Wingdings" panose="05000000000000000000" pitchFamily="2" charset="2"/>
              <a:buNone/>
              <a:defRPr/>
            </a:pPr>
            <a:r>
              <a:rPr lang="fr-FR" sz="2400" dirty="0">
                <a:latin typeface="Arial" panose="020B0604020202020204" pitchFamily="34" charset="0"/>
                <a:cs typeface="Arial" panose="020B0604020202020204" pitchFamily="34" charset="0"/>
              </a:rPr>
              <a:t>A dire vrai,</a:t>
            </a:r>
            <a:r>
              <a:rPr lang="" altLang="fr-FR" sz="2400"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le titulaire d’autorisation ou son délégué est tenu à effectuer le Contrôle Radiologique spécialement l’Évaluation de l’Exposition Professionnelle afin d’assurer efficacement </a:t>
            </a:r>
            <a:r>
              <a:rPr lang="" altLang="fr-FR" sz="2400" dirty="0">
                <a:latin typeface="Arial" panose="020B0604020202020204" pitchFamily="34" charset="0"/>
                <a:cs typeface="Arial" panose="020B0604020202020204" pitchFamily="34" charset="0"/>
              </a:rPr>
              <a:t>et </a:t>
            </a:r>
            <a:r>
              <a:rPr lang="fr-FR" sz="2400" dirty="0">
                <a:latin typeface="Arial" panose="020B0604020202020204" pitchFamily="34" charset="0"/>
                <a:cs typeface="Arial" panose="020B0604020202020204" pitchFamily="34" charset="0"/>
              </a:rPr>
              <a:t>adéquatement la santé des travailleurs.</a:t>
            </a:r>
          </a:p>
        </p:txBody>
      </p:sp>
    </p:spTree>
    <p:extLst>
      <p:ext uri="{BB962C8B-B14F-4D97-AF65-F5344CB8AC3E}">
        <p14:creationId xmlns:p14="http://schemas.microsoft.com/office/powerpoint/2010/main" val="4232226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pic>
        <p:nvPicPr>
          <p:cNvPr id="5" name="Image 4">
            <a:extLst>
              <a:ext uri="{FF2B5EF4-FFF2-40B4-BE49-F238E27FC236}">
                <a16:creationId xmlns:a16="http://schemas.microsoft.com/office/drawing/2014/main" id="{A21EA617-6D48-425F-97A8-7FEC82C8F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34" y="1453364"/>
            <a:ext cx="7498616" cy="4217971"/>
          </a:xfrm>
          <a:prstGeom prst="rect">
            <a:avLst/>
          </a:prstGeom>
        </p:spPr>
      </p:pic>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0F87E73C-2B1A-4602-BFBE-CFE1E55D9B38}"/>
              </a:ext>
            </a:extLst>
          </p:cNvPr>
          <p:cNvSpPr>
            <a:spLocks noGrp="1"/>
          </p:cNvSpPr>
          <p:nvPr>
            <p:ph type="ctrTitle"/>
          </p:nvPr>
        </p:nvSpPr>
        <p:spPr>
          <a:xfrm>
            <a:off x="7945150" y="1419225"/>
            <a:ext cx="3800317" cy="3666121"/>
          </a:xfrm>
        </p:spPr>
        <p:txBody>
          <a:bodyPr rtlCol="0">
            <a:noAutofit/>
          </a:bodyPr>
          <a:lstStyle/>
          <a:p>
            <a:r>
              <a:rPr lang="fr-FR" sz="4800" b="1" i="1" cap="none" dirty="0">
                <a:solidFill>
                  <a:schemeClr val="bg1"/>
                </a:solidFill>
              </a:rPr>
              <a:t>Nous vous remercions</a:t>
            </a:r>
            <a:br>
              <a:rPr lang="fr-FR" sz="4800" b="1" i="1" cap="none" dirty="0">
                <a:solidFill>
                  <a:schemeClr val="bg1"/>
                </a:solidFill>
              </a:rPr>
            </a:br>
            <a:r>
              <a:rPr lang="fr-FR" b="1" cap="none" dirty="0">
                <a:solidFill>
                  <a:schemeClr val="bg1">
                    <a:lumMod val="75000"/>
                  </a:schemeClr>
                </a:solidFill>
              </a:rPr>
              <a:t>de votre aimable attention</a:t>
            </a:r>
            <a:endParaRPr lang="fr-FR" sz="4800" cap="none" dirty="0">
              <a:solidFill>
                <a:schemeClr val="bg1">
                  <a:lumMod val="75000"/>
                </a:schemeClr>
              </a:solidFill>
            </a:endParaRPr>
          </a:p>
        </p:txBody>
      </p:sp>
      <p:grpSp>
        <p:nvGrpSpPr>
          <p:cNvPr id="21" name="Groupe 20">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2" name="Rectangle 21">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Dividende">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A0CF3B2-1F0F-4FC5-8002-3E4869ABAD55}">
  <ds:schemaRefs>
    <ds:schemaRef ds:uri="http://schemas.microsoft.com/sharepoint/v3/contenttype/forms"/>
  </ds:schemaRefs>
</ds:datastoreItem>
</file>

<file path=customXml/itemProps2.xml><?xml version="1.0" encoding="utf-8"?>
<ds:datastoreItem xmlns:ds="http://schemas.openxmlformats.org/officeDocument/2006/customXml" ds:itemID="{1F69AFF4-BB30-4BA0-AD22-82CC3C43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BC12AA-1C15-4500-BC9C-8EE83A441DE9}">
  <ds:schemaRefs>
    <ds:schemaRef ds:uri="71af3243-3dd4-4a8d-8c0d-dd76da1f02a5"/>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 ds:uri="16c05727-aa75-4e4a-9b5f-8a80a1165891"/>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Technologies - Conception Dividende</Template>
  <TotalTime>0</TotalTime>
  <Words>1511</Words>
  <Application>Microsoft Macintosh PowerPoint</Application>
  <PresentationFormat>Grand écran</PresentationFormat>
  <Paragraphs>101</Paragraphs>
  <Slides>13</Slides>
  <Notes>13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Arial</vt:lpstr>
      <vt:lpstr>Calibri</vt:lpstr>
      <vt:lpstr>Gill Sans MT</vt:lpstr>
      <vt:lpstr>Tahoma</vt:lpstr>
      <vt:lpstr>Times New Roman</vt:lpstr>
      <vt:lpstr>Wingdings</vt:lpstr>
      <vt:lpstr>Wingdings 2</vt:lpstr>
      <vt:lpstr>Dividende</vt:lpstr>
      <vt:lpstr>CONTRÔLE RADIOLOGIQUE ET ÉVALUATION DE L’EXPOSITION PROFESSIONNELLE (CAS D’UNE ÉVALUATION DE L’EXPOSITION EXTERNE)</vt:lpstr>
      <vt:lpstr>sommaire</vt:lpstr>
      <vt:lpstr>Introduction</vt:lpstr>
      <vt:lpstr>1. Contrôle radiologique individuel  (1/1)</vt:lpstr>
      <vt:lpstr>2. Contrôle radiologique du lieu de travail (1/1)</vt:lpstr>
      <vt:lpstr>3. La fréquence du contrôle radiologique (1/1)</vt:lpstr>
      <vt:lpstr>3. La fréquence du contrôle radiologique (1/2)</vt:lpstr>
      <vt:lpstr>4. Du Choix du dispositif de contrôle radiologique  (1/1)</vt:lpstr>
      <vt:lpstr>4. Du Choix du dispositif de contrôle radiologique  (1/2)</vt:lpstr>
      <vt:lpstr>4. Du Choix du dispositif de contrôle radiologique  (1/3)</vt:lpstr>
      <vt:lpstr>4. Du Choix du dispositif de contrôle radiologique  (1/4)</vt:lpstr>
      <vt:lpstr>Conclusion (1/1)</vt:lpstr>
      <vt:lpstr>Nous vous remercions de votre aimable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2022-01-27T10:29:22Z</dcterms:created>
  <dcterms:modified xsi:type="dcterms:W3CDTF">2024-05-19T21:05:21Z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