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319" r:id="rId3"/>
    <p:sldId id="338" r:id="rId4"/>
    <p:sldId id="336" r:id="rId5"/>
    <p:sldId id="339" r:id="rId6"/>
    <p:sldId id="337" r:id="rId7"/>
    <p:sldId id="340" r:id="rId8"/>
    <p:sldId id="286" r:id="rId9"/>
    <p:sldId id="318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14" r:id="rId28"/>
    <p:sldId id="304" r:id="rId29"/>
    <p:sldId id="315" r:id="rId30"/>
    <p:sldId id="316" r:id="rId31"/>
    <p:sldId id="317" r:id="rId32"/>
    <p:sldId id="323" r:id="rId33"/>
    <p:sldId id="320" r:id="rId34"/>
    <p:sldId id="324" r:id="rId35"/>
    <p:sldId id="321" r:id="rId36"/>
    <p:sldId id="325" r:id="rId37"/>
    <p:sldId id="326" r:id="rId38"/>
    <p:sldId id="327" r:id="rId39"/>
    <p:sldId id="322" r:id="rId40"/>
    <p:sldId id="331" r:id="rId41"/>
    <p:sldId id="329" r:id="rId42"/>
    <p:sldId id="341" r:id="rId43"/>
  </p:sldIdLst>
  <p:sldSz cx="12192000" cy="6858000"/>
  <p:notesSz cx="6858000" cy="99472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34" autoAdjust="0"/>
    <p:restoredTop sz="94434" autoAdjust="0"/>
  </p:normalViewPr>
  <p:slideViewPr>
    <p:cSldViewPr snapToGrid="0">
      <p:cViewPr varScale="1">
        <p:scale>
          <a:sx n="68" d="100"/>
          <a:sy n="68" d="100"/>
        </p:scale>
        <p:origin x="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041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132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18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91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211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392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516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208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952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40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27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FECC9-0B31-42A5-9051-CCB08A53B761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D2DC5-9F64-47B5-BE18-EA1AE8D1C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79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406069"/>
            <a:ext cx="10515600" cy="1286254"/>
          </a:xfrm>
        </p:spPr>
        <p:txBody>
          <a:bodyPr>
            <a:noAutofit/>
          </a:bodyPr>
          <a:lstStyle/>
          <a:p>
            <a:pPr algn="ctr"/>
            <a: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/>
            </a:r>
            <a:b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fr-FR" sz="1800" dirty="0">
                <a:solidFill>
                  <a:srgbClr val="00B0F0"/>
                </a:solidFill>
                <a:latin typeface="Arial Black" panose="020B0A04020102020204" pitchFamily="34" charset="0"/>
              </a:rPr>
              <a:t/>
            </a:r>
            <a:br>
              <a:rPr lang="fr-FR" sz="1800" dirty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EFFETS DES RADIATIONS </a:t>
            </a:r>
            <a:r>
              <a:rPr lang="fr-FR" sz="1800" cap="all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ionisantes</a:t>
            </a:r>
            <a:br>
              <a:rPr lang="fr-FR" sz="1800" cap="all" dirty="0" smtClean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fr-FR" sz="1800" cap="all" dirty="0">
                <a:solidFill>
                  <a:srgbClr val="00B0F0"/>
                </a:solidFill>
                <a:latin typeface="Arial Black" panose="020B0A04020102020204" pitchFamily="34" charset="0"/>
              </a:rPr>
              <a:t/>
            </a:r>
            <a:br>
              <a:rPr lang="fr-FR" sz="1800" cap="all" dirty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par Dr Joseph BIDINGIJA </a:t>
            </a:r>
            <a:r>
              <a:rPr lang="fr-FR" sz="1800" dirty="0" err="1" smtClean="0">
                <a:solidFill>
                  <a:srgbClr val="00B0F0"/>
                </a:solidFill>
                <a:latin typeface="Arial Black" panose="020B0A04020102020204" pitchFamily="34" charset="0"/>
              </a:rPr>
              <a:t>Mabika</a:t>
            </a:r>
            <a: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/>
            </a:r>
            <a:b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Professeur ordinaire</a:t>
            </a:r>
            <a:b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Faculté de Médecine</a:t>
            </a:r>
            <a:b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Université de Kinshasa</a:t>
            </a:r>
            <a:br>
              <a:rPr lang="fr-FR" sz="1800" dirty="0" smtClean="0">
                <a:solidFill>
                  <a:srgbClr val="00B0F0"/>
                </a:solidFill>
                <a:latin typeface="Arial Black" panose="020B0A04020102020204" pitchFamily="34" charset="0"/>
              </a:rPr>
            </a:br>
            <a:endParaRPr lang="fr-FR" sz="1800" dirty="0">
              <a:latin typeface="Arial Black" panose="020B0A040201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071698"/>
            <a:ext cx="10515600" cy="535761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fr-FR" sz="3800" dirty="0" smtClean="0">
                <a:latin typeface="Arial Black" panose="020B0A04020102020204" pitchFamily="34" charset="0"/>
              </a:rPr>
              <a:t>Plan de l’exposé</a:t>
            </a:r>
          </a:p>
          <a:p>
            <a:pPr marL="514350" indent="-514350">
              <a:buAutoNum type="arabicPeriod"/>
            </a:pPr>
            <a:r>
              <a:rPr lang="fr-FR" sz="4200" dirty="0" smtClean="0">
                <a:latin typeface="Arial Black" panose="020B0A04020102020204" pitchFamily="34" charset="0"/>
              </a:rPr>
              <a:t>Introduction</a:t>
            </a:r>
          </a:p>
          <a:p>
            <a:pPr marL="0" indent="0">
              <a:buNone/>
            </a:pPr>
            <a:r>
              <a:rPr lang="fr-FR" sz="4200" dirty="0" smtClean="0">
                <a:latin typeface="Arial Black" panose="020B0A04020102020204" pitchFamily="34" charset="0"/>
              </a:rPr>
              <a:t>2.  Epidémiologie et Circonstances de survenue des </a:t>
            </a:r>
          </a:p>
          <a:p>
            <a:pPr marL="0" indent="0">
              <a:buNone/>
            </a:pPr>
            <a:r>
              <a:rPr lang="fr-FR" sz="4200" dirty="0">
                <a:latin typeface="Arial Black" panose="020B0A04020102020204" pitchFamily="34" charset="0"/>
              </a:rPr>
              <a:t> </a:t>
            </a:r>
            <a:r>
              <a:rPr lang="fr-FR" sz="4200" dirty="0" smtClean="0">
                <a:latin typeface="Arial Black" panose="020B0A04020102020204" pitchFamily="34" charset="0"/>
              </a:rPr>
              <a:t>     effets d’irradiation</a:t>
            </a:r>
          </a:p>
          <a:p>
            <a:pPr marL="0" indent="0">
              <a:buNone/>
            </a:pPr>
            <a:r>
              <a:rPr lang="fr-FR" sz="4200" dirty="0" smtClean="0">
                <a:latin typeface="Arial Black" panose="020B0A04020102020204" pitchFamily="34" charset="0"/>
              </a:rPr>
              <a:t>3.   Mécanismes d’apparition des lésions</a:t>
            </a:r>
          </a:p>
          <a:p>
            <a:pPr marL="0" indent="0">
              <a:buNone/>
            </a:pPr>
            <a:r>
              <a:rPr lang="fr-FR" sz="4200" dirty="0" smtClean="0">
                <a:latin typeface="Arial Black" panose="020B0A04020102020204" pitchFamily="34" charset="0"/>
              </a:rPr>
              <a:t>4.   Effets des radiations sur les molécules-clés</a:t>
            </a:r>
          </a:p>
          <a:p>
            <a:pPr marL="0" indent="0">
              <a:buNone/>
            </a:pPr>
            <a:r>
              <a:rPr lang="fr-FR" sz="4200" dirty="0">
                <a:latin typeface="Arial Black" panose="020B0A04020102020204" pitchFamily="34" charset="0"/>
              </a:rPr>
              <a:t>5</a:t>
            </a:r>
            <a:r>
              <a:rPr lang="fr-FR" sz="4200" dirty="0" smtClean="0">
                <a:latin typeface="Arial Black" panose="020B0A04020102020204" pitchFamily="34" charset="0"/>
              </a:rPr>
              <a:t>.   Effets biologiques des radiations ionisantes</a:t>
            </a:r>
          </a:p>
          <a:p>
            <a:pPr marL="0" indent="0">
              <a:buNone/>
            </a:pPr>
            <a:r>
              <a:rPr lang="fr-FR" sz="4200" dirty="0" smtClean="0">
                <a:latin typeface="Arial Black" panose="020B0A04020102020204" pitchFamily="34" charset="0"/>
              </a:rPr>
              <a:t>6.   Comment reconnaitre une radiolésion?</a:t>
            </a:r>
          </a:p>
          <a:p>
            <a:pPr marL="0" indent="0">
              <a:buNone/>
            </a:pPr>
            <a:r>
              <a:rPr lang="fr-FR" sz="4200" dirty="0" smtClean="0">
                <a:latin typeface="Arial Black" panose="020B0A04020102020204" pitchFamily="34" charset="0"/>
              </a:rPr>
              <a:t>7.   Que doit faire </a:t>
            </a:r>
            <a:r>
              <a:rPr lang="fr-FR" sz="4200" dirty="0">
                <a:latin typeface="Arial Black" panose="020B0A04020102020204" pitchFamily="34" charset="0"/>
              </a:rPr>
              <a:t>le médecin</a:t>
            </a:r>
            <a:r>
              <a:rPr lang="fr-FR" sz="4200" dirty="0" smtClean="0">
                <a:latin typeface="Arial Black" panose="020B0A04020102020204" pitchFamily="34" charset="0"/>
              </a:rPr>
              <a:t>?</a:t>
            </a:r>
          </a:p>
          <a:p>
            <a:pPr marL="0" indent="0">
              <a:buNone/>
            </a:pPr>
            <a:r>
              <a:rPr lang="fr-FR" sz="4200" dirty="0" smtClean="0">
                <a:latin typeface="Arial Black" panose="020B0A04020102020204" pitchFamily="34" charset="0"/>
              </a:rPr>
              <a:t>8.   Principes de protection contre les radiations</a:t>
            </a:r>
          </a:p>
          <a:p>
            <a:pPr marL="0" indent="0">
              <a:buNone/>
            </a:pPr>
            <a:r>
              <a:rPr lang="fr-FR" sz="4200" dirty="0" smtClean="0">
                <a:latin typeface="Arial Black" panose="020B0A04020102020204" pitchFamily="34" charset="0"/>
              </a:rPr>
              <a:t>9.   Responsabilités du médecin de santé</a:t>
            </a:r>
          </a:p>
          <a:p>
            <a:pPr marL="0" indent="0">
              <a:buNone/>
            </a:pPr>
            <a:r>
              <a:rPr lang="fr-FR" sz="4200" dirty="0" smtClean="0">
                <a:latin typeface="Arial Black" panose="020B0A04020102020204" pitchFamily="34" charset="0"/>
              </a:rPr>
              <a:t>Remerciements.</a:t>
            </a:r>
          </a:p>
          <a:p>
            <a:pPr marL="514350" indent="-514350">
              <a:buAutoNum type="arabicPeriod"/>
            </a:pPr>
            <a:endParaRPr lang="fr-FR" sz="2100" dirty="0"/>
          </a:p>
        </p:txBody>
      </p:sp>
    </p:spTree>
    <p:extLst>
      <p:ext uri="{BB962C8B-B14F-4D97-AF65-F5344CB8AC3E}">
        <p14:creationId xmlns:p14="http://schemas.microsoft.com/office/powerpoint/2010/main" val="332916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9413383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fr-FR" sz="2000" dirty="0">
                <a:latin typeface="Arial Black" panose="020B0A04020102020204" pitchFamily="34" charset="0"/>
              </a:rPr>
              <a:t>Introduction</a:t>
            </a: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      </a:t>
            </a:r>
            <a:r>
              <a:rPr lang="fr-FR" sz="2000" dirty="0" smtClean="0">
                <a:latin typeface="Arial Black" panose="020B0A04020102020204" pitchFamily="34" charset="0"/>
              </a:rPr>
              <a:t>1.1. Définitions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Matière: solide, liquide, gazeuse, plasma</a:t>
            </a:r>
            <a:endParaRPr lang="fr-FR" sz="2000" dirty="0">
              <a:latin typeface="Arial Black" panose="020B0A04020102020204" pitchFamily="34" charset="0"/>
            </a:endParaRPr>
          </a:p>
          <a:p>
            <a:pPr lvl="3"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Black" panose="020B0A04020102020204" pitchFamily="34" charset="0"/>
              </a:rPr>
              <a:t> Atome: plusieurs modèles de représentation (</a:t>
            </a:r>
            <a:r>
              <a:rPr lang="fr-FR" sz="2000" dirty="0" err="1" smtClean="0">
                <a:latin typeface="Arial Black" panose="020B0A04020102020204" pitchFamily="34" charset="0"/>
              </a:rPr>
              <a:t>Rutherfield</a:t>
            </a:r>
            <a:r>
              <a:rPr lang="fr-FR" sz="2000" dirty="0" smtClean="0">
                <a:latin typeface="Arial Black" panose="020B0A04020102020204" pitchFamily="34" charset="0"/>
              </a:rPr>
              <a:t>, Niels Bohr, </a:t>
            </a:r>
            <a:r>
              <a:rPr lang="fr-FR" sz="2000" dirty="0" err="1" smtClean="0">
                <a:latin typeface="Arial Black" panose="020B0A04020102020204" pitchFamily="34" charset="0"/>
              </a:rPr>
              <a:t>Sommerfield</a:t>
            </a:r>
            <a:r>
              <a:rPr lang="fr-FR" sz="2000" dirty="0" smtClean="0">
                <a:latin typeface="Arial Black" panose="020B0A04020102020204" pitchFamily="34" charset="0"/>
              </a:rPr>
              <a:t>, Broglie, </a:t>
            </a:r>
            <a:r>
              <a:rPr lang="fr-FR" sz="2000" dirty="0" err="1" smtClean="0">
                <a:latin typeface="Arial Black" panose="020B0A04020102020204" pitchFamily="34" charset="0"/>
              </a:rPr>
              <a:t>etc</a:t>
            </a:r>
            <a:r>
              <a:rPr lang="fr-FR" sz="2000" dirty="0" smtClean="0">
                <a:latin typeface="Arial Black" panose="020B0A04020102020204" pitchFamily="34" charset="0"/>
              </a:rPr>
              <a:t>)</a:t>
            </a:r>
          </a:p>
          <a:p>
            <a:pPr marL="1371600" lvl="3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Pour le besoin de notre présentation, le modèle suivant est utilisé:</a:t>
            </a:r>
          </a:p>
          <a:p>
            <a:pPr marL="0" indent="0">
              <a:buNone/>
            </a:pPr>
            <a:endParaRPr lang="fr-FR" sz="2000" i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i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630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049" name="Picture 1" descr="http://t1.gstatic.com/images?q=tbn:5aFhkza2uV4K2M:http://techno-science.net/illustration/Physique/Atomes/atome-electr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01000" cy="507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11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1.2. Interaction de la radiation avec la matière</a:t>
            </a:r>
          </a:p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       a) Toute </a:t>
            </a:r>
            <a:r>
              <a:rPr lang="fr-FR" sz="2000" dirty="0">
                <a:latin typeface="Arial Black" panose="020B0A04020102020204" pitchFamily="34" charset="0"/>
              </a:rPr>
              <a:t>radiation </a:t>
            </a:r>
            <a:r>
              <a:rPr lang="fr-FR" sz="2000" dirty="0" smtClean="0">
                <a:latin typeface="Arial Black" panose="020B0A04020102020204" pitchFamily="34" charset="0"/>
              </a:rPr>
              <a:t>possède une des 2 types d’énergie: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 smtClean="0">
                <a:latin typeface="Arial Black" panose="020B0A04020102020204" pitchFamily="34" charset="0"/>
              </a:rPr>
              <a:t>soit </a:t>
            </a:r>
            <a:r>
              <a:rPr lang="fr-FR" dirty="0">
                <a:latin typeface="Arial Black" panose="020B0A04020102020204" pitchFamily="34" charset="0"/>
              </a:rPr>
              <a:t>une énergie inhérente à sa nature (p. e. une radiation </a:t>
            </a:r>
            <a:r>
              <a:rPr lang="fr-FR" dirty="0" smtClean="0">
                <a:latin typeface="Arial Black" panose="020B0A04020102020204" pitchFamily="34" charset="0"/>
              </a:rPr>
              <a:t>  </a:t>
            </a:r>
          </a:p>
          <a:p>
            <a:pPr marL="914400" lvl="2" indent="0">
              <a:buNone/>
            </a:pPr>
            <a:r>
              <a:rPr lang="fr-FR" dirty="0" smtClean="0">
                <a:latin typeface="Arial Black" panose="020B0A04020102020204" pitchFamily="34" charset="0"/>
              </a:rPr>
              <a:t>    électromagnétique),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 smtClean="0">
                <a:latin typeface="Arial Black" panose="020B0A04020102020204" pitchFamily="34" charset="0"/>
              </a:rPr>
              <a:t> </a:t>
            </a:r>
            <a:r>
              <a:rPr lang="fr-FR" dirty="0">
                <a:latin typeface="Arial Black" panose="020B0A04020102020204" pitchFamily="34" charset="0"/>
              </a:rPr>
              <a:t>soit une énergie cinétique, due à son mouvement (p. ex. une </a:t>
            </a:r>
            <a:endParaRPr lang="fr-FR" dirty="0" smtClean="0">
              <a:latin typeface="Arial Black" panose="020B0A04020102020204" pitchFamily="34" charset="0"/>
            </a:endParaRPr>
          </a:p>
          <a:p>
            <a:pPr marL="914400" lvl="2" indent="0">
              <a:buNone/>
            </a:pP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 smtClean="0">
                <a:latin typeface="Arial Black" panose="020B0A04020102020204" pitchFamily="34" charset="0"/>
              </a:rPr>
              <a:t>   particule en </a:t>
            </a:r>
            <a:r>
              <a:rPr lang="fr-FR" dirty="0">
                <a:latin typeface="Arial Black" panose="020B0A04020102020204" pitchFamily="34" charset="0"/>
              </a:rPr>
              <a:t>mouvement).</a:t>
            </a:r>
          </a:p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        b) Lorsqu’une </a:t>
            </a:r>
            <a:r>
              <a:rPr lang="fr-FR" sz="2000" dirty="0">
                <a:latin typeface="Arial Black" panose="020B0A04020102020204" pitchFamily="34" charset="0"/>
              </a:rPr>
              <a:t>radiation interagit avec la matière, elle transmet son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     énergie </a:t>
            </a:r>
            <a:r>
              <a:rPr lang="fr-FR" sz="2000" dirty="0">
                <a:latin typeface="Arial Black" panose="020B0A04020102020204" pitchFamily="34" charset="0"/>
              </a:rPr>
              <a:t>au matériau qu’elle </a:t>
            </a:r>
            <a:r>
              <a:rPr lang="fr-FR" sz="2000" dirty="0" smtClean="0">
                <a:latin typeface="Arial Black" panose="020B0A04020102020204" pitchFamily="34" charset="0"/>
              </a:rPr>
              <a:t>traverse.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53269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Dans le cas des corps radioactifs, les rayonnements  émis cèdent leur énergie au milieu traversé, en provoquant des </a:t>
            </a:r>
            <a:r>
              <a:rPr lang="fr-FR" sz="2000" cap="all" dirty="0">
                <a:latin typeface="Arial Black" panose="020B0A04020102020204" pitchFamily="34" charset="0"/>
              </a:rPr>
              <a:t>excitations </a:t>
            </a:r>
            <a:r>
              <a:rPr lang="fr-FR" sz="2000" dirty="0">
                <a:latin typeface="Arial Black" panose="020B0A04020102020204" pitchFamily="34" charset="0"/>
              </a:rPr>
              <a:t>et des </a:t>
            </a:r>
            <a:r>
              <a:rPr lang="fr-FR" sz="2000" cap="all" dirty="0">
                <a:latin typeface="Arial Black" panose="020B0A04020102020204" pitchFamily="34" charset="0"/>
              </a:rPr>
              <a:t>ionisations</a:t>
            </a:r>
            <a:r>
              <a:rPr lang="fr-FR" sz="2000" dirty="0">
                <a:latin typeface="Arial Black" panose="020B0A04020102020204" pitchFamily="34" charset="0"/>
              </a:rPr>
              <a:t> des atomes du milieu (radioactifs ionisants</a:t>
            </a:r>
            <a:r>
              <a:rPr lang="fr-FR" sz="2000" dirty="0" smtClean="0">
                <a:latin typeface="Arial Black" panose="020B0A04020102020204" pitchFamily="34" charset="0"/>
              </a:rPr>
              <a:t>).</a:t>
            </a:r>
          </a:p>
          <a:p>
            <a:pPr marL="0" indent="0">
              <a:buNone/>
            </a:pPr>
            <a:endParaRPr lang="fr-FR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D’où</a:t>
            </a:r>
            <a:r>
              <a:rPr lang="fr-FR" sz="2000" dirty="0">
                <a:latin typeface="Arial Black" panose="020B0A04020102020204" pitchFamily="34" charset="0"/>
              </a:rPr>
              <a:t> : la distinction entre rayonnements directement ionisants et      	 	rayonnements indirectement ionisants.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083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1.3. Types de rayonnements</a:t>
            </a:r>
            <a:endParaRPr lang="fr-FR" sz="2000" dirty="0">
              <a:latin typeface="Arial Black" panose="020B0A04020102020204" pitchFamily="34" charset="0"/>
            </a:endParaRPr>
          </a:p>
          <a:p>
            <a:endParaRPr lang="fr-FR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1) </a:t>
            </a:r>
            <a:r>
              <a:rPr lang="fr-FR" sz="2000" dirty="0">
                <a:latin typeface="Arial Black" panose="020B0A04020102020204" pitchFamily="34" charset="0"/>
              </a:rPr>
              <a:t>Rayonnements directement </a:t>
            </a:r>
            <a:r>
              <a:rPr lang="fr-FR" sz="2000" dirty="0" smtClean="0">
                <a:latin typeface="Arial Black" panose="020B0A04020102020204" pitchFamily="34" charset="0"/>
              </a:rPr>
              <a:t>ionisants</a:t>
            </a:r>
            <a:endParaRPr lang="fr-FR" sz="2000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Cas </a:t>
            </a:r>
            <a:r>
              <a:rPr lang="fr-FR" sz="2000" dirty="0">
                <a:latin typeface="Arial Black" panose="020B0A04020102020204" pitchFamily="34" charset="0"/>
              </a:rPr>
              <a:t>de toute particule chargée: particules α et β</a:t>
            </a:r>
            <a:r>
              <a:rPr lang="fr-FR" sz="2000" dirty="0" smtClean="0">
                <a:latin typeface="Arial Black" panose="020B0A04020102020204" pitchFamily="34" charset="0"/>
              </a:rPr>
              <a:t>.</a:t>
            </a:r>
            <a:endParaRPr lang="fr-FR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En </a:t>
            </a:r>
            <a:r>
              <a:rPr lang="fr-FR" sz="2000" dirty="0">
                <a:latin typeface="Arial Black" panose="020B0A04020102020204" pitchFamily="34" charset="0"/>
              </a:rPr>
              <a:t>traversant la matière, ces particules sont ralenties par des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interactions </a:t>
            </a:r>
            <a:r>
              <a:rPr lang="fr-FR" sz="2000" dirty="0">
                <a:latin typeface="Arial Black" panose="020B0A04020102020204" pitchFamily="34" charset="0"/>
              </a:rPr>
              <a:t>coulombiennes avec les électrons périphériques des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atomes </a:t>
            </a:r>
            <a:r>
              <a:rPr lang="fr-FR" sz="2000" dirty="0">
                <a:latin typeface="Arial Black" panose="020B0A04020102020204" pitchFamily="34" charset="0"/>
              </a:rPr>
              <a:t>de la </a:t>
            </a:r>
            <a:r>
              <a:rPr lang="fr-FR" sz="2000" dirty="0" smtClean="0">
                <a:latin typeface="Arial Black" panose="020B0A04020102020204" pitchFamily="34" charset="0"/>
              </a:rPr>
              <a:t>matière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D’où</a:t>
            </a:r>
            <a:r>
              <a:rPr lang="fr-FR" sz="2000" dirty="0">
                <a:latin typeface="Arial Black" panose="020B0A04020102020204" pitchFamily="34" charset="0"/>
              </a:rPr>
              <a:t>: la particule est ralentie progressivement, avec diminution de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          son </a:t>
            </a:r>
            <a:r>
              <a:rPr lang="fr-FR" sz="2000" dirty="0">
                <a:latin typeface="Arial Black" panose="020B0A04020102020204" pitchFamily="34" charset="0"/>
              </a:rPr>
              <a:t>énergie cinétique.</a:t>
            </a:r>
          </a:p>
          <a:p>
            <a:endParaRPr lang="fr-FR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87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1.3. Rayonnements indirectement ionisants (dits non-ionisants)</a:t>
            </a:r>
            <a:endParaRPr lang="fr-FR" sz="2000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Black" panose="020B0A04020102020204" pitchFamily="34" charset="0"/>
              </a:rPr>
              <a:t>     Il s’agit des </a:t>
            </a:r>
            <a:r>
              <a:rPr lang="fr-FR" sz="2000" dirty="0">
                <a:latin typeface="Arial Black" panose="020B0A04020102020204" pitchFamily="34" charset="0"/>
              </a:rPr>
              <a:t>particules non chargées comprenant les neutrons, les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 neutrinos </a:t>
            </a:r>
            <a:r>
              <a:rPr lang="fr-FR" sz="2000" dirty="0">
                <a:latin typeface="Arial Black" panose="020B0A04020102020204" pitchFamily="34" charset="0"/>
              </a:rPr>
              <a:t>et les </a:t>
            </a:r>
            <a:r>
              <a:rPr lang="fr-FR" sz="2000" dirty="0" smtClean="0">
                <a:latin typeface="Arial Black" panose="020B0A04020102020204" pitchFamily="34" charset="0"/>
              </a:rPr>
              <a:t>photons, dont ceux utilisés en médecine: Rayons X  </a:t>
            </a: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 et rayons gamma,</a:t>
            </a:r>
          </a:p>
          <a:p>
            <a:pPr marL="0" indent="0">
              <a:buNone/>
            </a:pPr>
            <a:r>
              <a:rPr lang="fr-FR" sz="2000" b="1" dirty="0" smtClean="0"/>
              <a:t>           </a:t>
            </a:r>
            <a:endParaRPr lang="fr-FR" sz="2000" dirty="0"/>
          </a:p>
          <a:p>
            <a:pPr marL="0" indent="0">
              <a:buNone/>
            </a:pP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0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674939" y="1"/>
            <a:ext cx="7793037" cy="20605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r-FR" sz="3200" dirty="0">
                <a:latin typeface="Comic Sans MS" panose="030F0702030302020204" pitchFamily="66" charset="0"/>
              </a:rPr>
              <a:t/>
            </a:r>
            <a:br>
              <a:rPr lang="fr-FR" sz="3200" dirty="0">
                <a:latin typeface="Comic Sans MS" panose="030F0702030302020204" pitchFamily="66" charset="0"/>
              </a:rPr>
            </a:b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fr-FR" sz="3200" dirty="0">
                <a:latin typeface="Comic Sans MS" panose="030F0702030302020204" pitchFamily="66" charset="0"/>
              </a:rPr>
              <a:t/>
            </a:r>
            <a:br>
              <a:rPr lang="fr-FR" sz="3200" dirty="0">
                <a:latin typeface="Comic Sans MS" panose="030F0702030302020204" pitchFamily="66" charset="0"/>
              </a:rPr>
            </a:br>
            <a:endParaRPr lang="fr-FR" sz="3200" dirty="0">
              <a:latin typeface="Comic Sans MS" panose="030F0702030302020204" pitchFamily="66" charset="0"/>
            </a:endParaRPr>
          </a:p>
        </p:txBody>
      </p:sp>
      <p:sp>
        <p:nvSpPr>
          <p:cNvPr id="370691" name="Rectangle 3"/>
          <p:cNvSpPr>
            <a:spLocks noGrp="1" noChangeArrowheads="1"/>
          </p:cNvSpPr>
          <p:nvPr>
            <p:ph idx="1"/>
          </p:nvPr>
        </p:nvSpPr>
        <p:spPr>
          <a:xfrm>
            <a:off x="991673" y="1094704"/>
            <a:ext cx="9676327" cy="6006184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2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.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Épidémiologie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Les accidents radiologiques sont rares: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* 405 accidents entre 1944 et 1999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* Environ 3000 personnes blessées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* 120 décès, dont 28 victimes de l’accident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     de Tchernobyl (réacteur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n°4)</a:t>
            </a:r>
            <a:endParaRPr lang="fr-FR" sz="2400" dirty="0">
              <a:latin typeface="Arial Black" panose="020B0A04020102020204" pitchFamily="34" charset="0"/>
            </a:endParaRPr>
          </a:p>
        </p:txBody>
      </p:sp>
      <p:sp>
        <p:nvSpPr>
          <p:cNvPr id="370692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3612A39-B972-4E72-A187-69FC873D6FDA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217360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3. Mécanismes d’apparition des radiolésions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  Très complexes, </a:t>
            </a:r>
            <a:r>
              <a:rPr lang="fr-FR" sz="2400" dirty="0">
                <a:latin typeface="Arial Black" panose="020B0A04020102020204" pitchFamily="34" charset="0"/>
              </a:rPr>
              <a:t>survenant après l’absorption des radiations </a:t>
            </a:r>
          </a:p>
          <a:p>
            <a:pPr marL="0" indent="0">
              <a:buNone/>
            </a:pPr>
            <a:r>
              <a:rPr lang="fr-FR" sz="2400" dirty="0">
                <a:latin typeface="Arial Black" panose="020B0A04020102020204" pitchFamily="34" charset="0"/>
              </a:rPr>
              <a:t>   ionisantes par les cellules ou les tissus exposés:</a:t>
            </a:r>
            <a:endParaRPr lang="fr-FR" sz="2400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400" dirty="0">
                <a:latin typeface="Arial Black" panose="020B0A04020102020204" pitchFamily="34" charset="0"/>
              </a:rPr>
              <a:t>   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* P</a:t>
            </a:r>
            <a:r>
              <a:rPr lang="fr-FR" sz="2400" dirty="0">
                <a:latin typeface="Arial Black" panose="020B0A04020102020204" pitchFamily="34" charset="0"/>
              </a:rPr>
              <a:t>rocessus physiques, 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 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*</a:t>
            </a:r>
            <a:r>
              <a:rPr lang="fr-FR" sz="2400" dirty="0" smtClean="0">
                <a:latin typeface="Arial Black" panose="020B0A04020102020204" pitchFamily="34" charset="0"/>
              </a:rPr>
              <a:t> </a:t>
            </a:r>
            <a:r>
              <a:rPr lang="fr-FR" sz="2400" dirty="0">
                <a:latin typeface="Arial Black" panose="020B0A04020102020204" pitchFamily="34" charset="0"/>
              </a:rPr>
              <a:t>Processus chimiques, 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 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* 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Processus b</a:t>
            </a:r>
            <a:r>
              <a:rPr lang="fr-FR" sz="2400" dirty="0">
                <a:latin typeface="Arial Black" panose="020B0A04020102020204" pitchFamily="34" charset="0"/>
              </a:rPr>
              <a:t>iologiques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892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74939" y="214313"/>
            <a:ext cx="7793037" cy="1414462"/>
          </a:xfrm>
        </p:spPr>
        <p:txBody>
          <a:bodyPr/>
          <a:lstStyle/>
          <a:p>
            <a:pPr eaLnBrk="1" hangingPunct="1"/>
            <a:endParaRPr lang="fr-FR" sz="24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371715" name="Rectangle 3"/>
          <p:cNvSpPr>
            <a:spLocks noGrp="1" noChangeArrowheads="1"/>
          </p:cNvSpPr>
          <p:nvPr>
            <p:ph idx="1"/>
          </p:nvPr>
        </p:nvSpPr>
        <p:spPr>
          <a:xfrm>
            <a:off x="1558344" y="1700214"/>
            <a:ext cx="8920744" cy="51577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sz="2000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La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séquence des évènements peut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être schématisée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de </a:t>
            </a:r>
            <a:endParaRPr lang="fr-FR" sz="2000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la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manière suivante: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sz="2000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1) Irradiation du tissu,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2) Absorption de la radiation par le tissu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3) Apparition des phénomènes physiques et 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chimiques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  1° Ionisation de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l’atome,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avec éjection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d’un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électron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  2° Modification de la structure des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molécules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stables </a:t>
            </a:r>
            <a:endParaRPr lang="fr-FR" sz="2000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   et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libération des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espèces chimiquement réactives,</a:t>
            </a:r>
            <a:endParaRPr lang="fr-FR" sz="2000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sp>
        <p:nvSpPr>
          <p:cNvPr id="371716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400501F-C16A-4FE3-A415-47A2BB474B5D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54522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3727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La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libération des espèces chimiques chimiquement réactives peut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se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faire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par de deux manières: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-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Action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directe: la molécule qui subit le changement absorbe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directement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l’énergie de la radiation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-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Action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indirecte: l’énergie est absorbée par une molécule autre que </a:t>
            </a:r>
            <a:endParaRPr lang="fr-FR" sz="2000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la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molécule marquée, qui agit comme intermédiaire dans le </a:t>
            </a:r>
            <a:endParaRPr lang="fr-FR" sz="2000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transfert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de l’énergie.</a:t>
            </a:r>
          </a:p>
        </p:txBody>
      </p:sp>
      <p:sp>
        <p:nvSpPr>
          <p:cNvPr id="372740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5ACEFC0-B9FA-48C8-8AE7-8E26018F26D2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337666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373763" name="Rectangle 3"/>
          <p:cNvSpPr>
            <a:spLocks noGrp="1" noChangeArrowheads="1"/>
          </p:cNvSpPr>
          <p:nvPr>
            <p:ph idx="1"/>
          </p:nvPr>
        </p:nvSpPr>
        <p:spPr>
          <a:xfrm>
            <a:off x="1506828" y="1571224"/>
            <a:ext cx="8972260" cy="528677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fr-FR" sz="2000" dirty="0">
                <a:latin typeface="Arial Black" panose="020B0A04020102020204" pitchFamily="34" charset="0"/>
              </a:rPr>
              <a:t>Délai d’apparition des effets </a:t>
            </a:r>
            <a:r>
              <a:rPr lang="fr-FR" sz="2000" dirty="0" smtClean="0">
                <a:latin typeface="Arial Black" panose="020B0A04020102020204" pitchFamily="34" charset="0"/>
              </a:rPr>
              <a:t>initiaux :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Dans </a:t>
            </a:r>
            <a:r>
              <a:rPr lang="fr-FR" sz="2000" dirty="0">
                <a:latin typeface="Arial Black" panose="020B0A04020102020204" pitchFamily="34" charset="0"/>
              </a:rPr>
              <a:t>les </a:t>
            </a:r>
            <a:r>
              <a:rPr lang="fr-FR" sz="2000" dirty="0" smtClean="0">
                <a:latin typeface="Arial Black" panose="020B0A04020102020204" pitchFamily="34" charset="0"/>
              </a:rPr>
              <a:t>millièmes </a:t>
            </a:r>
            <a:r>
              <a:rPr lang="fr-FR" sz="2000" dirty="0">
                <a:latin typeface="Arial Black" panose="020B0A04020102020204" pitchFamily="34" charset="0"/>
              </a:rPr>
              <a:t>des secondes qui suivent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      l’irradiation</a:t>
            </a:r>
            <a:r>
              <a:rPr lang="fr-FR" sz="2000" dirty="0">
                <a:latin typeface="Arial Black" panose="020B0A04020102020204" pitchFamily="34" charset="0"/>
              </a:rPr>
              <a:t>.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Black" panose="020B0A04020102020204" pitchFamily="34" charset="0"/>
              </a:rPr>
              <a:t>   Dans </a:t>
            </a:r>
            <a:r>
              <a:rPr lang="fr-FR" sz="2000" dirty="0">
                <a:latin typeface="Arial Black" panose="020B0A04020102020204" pitchFamily="34" charset="0"/>
              </a:rPr>
              <a:t>le cas des cellules, la molécule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      intermédiaire </a:t>
            </a:r>
            <a:r>
              <a:rPr lang="fr-FR" sz="2000" dirty="0">
                <a:latin typeface="Arial Black" panose="020B0A04020102020204" pitchFamily="34" charset="0"/>
              </a:rPr>
              <a:t>est </a:t>
            </a:r>
            <a:r>
              <a:rPr lang="fr-FR" sz="2000" dirty="0" smtClean="0">
                <a:latin typeface="Arial Black" panose="020B0A04020102020204" pitchFamily="34" charset="0"/>
              </a:rPr>
              <a:t>en général </a:t>
            </a:r>
            <a:r>
              <a:rPr lang="fr-FR" sz="2000" dirty="0">
                <a:latin typeface="Arial Black" panose="020B0A04020102020204" pitchFamily="34" charset="0"/>
              </a:rPr>
              <a:t>de l’eau (H</a:t>
            </a:r>
            <a:r>
              <a:rPr lang="fr-FR" sz="2000" baseline="-25000" dirty="0">
                <a:latin typeface="Arial Black" panose="020B0A04020102020204" pitchFamily="34" charset="0"/>
              </a:rPr>
              <a:t>2</a:t>
            </a:r>
            <a:r>
              <a:rPr lang="fr-FR" sz="2000" dirty="0">
                <a:latin typeface="Arial Black" panose="020B0A04020102020204" pitchFamily="34" charset="0"/>
              </a:rPr>
              <a:t>O</a:t>
            </a:r>
            <a:r>
              <a:rPr lang="fr-FR" sz="2000" dirty="0" smtClean="0">
                <a:latin typeface="Arial Black" panose="020B0A04020102020204" pitchFamily="34" charset="0"/>
              </a:rPr>
              <a:t>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 </a:t>
            </a:r>
            <a:endParaRPr lang="fr-FR" sz="2000" dirty="0"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000" dirty="0">
                <a:latin typeface="Arial Black" panose="020B0A04020102020204" pitchFamily="34" charset="0"/>
              </a:rPr>
              <a:t>L’ionisation de l’eau libère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des </a:t>
            </a:r>
            <a:r>
              <a:rPr lang="fr-FR" sz="2000" dirty="0">
                <a:latin typeface="Arial Black" panose="020B0A04020102020204" pitchFamily="34" charset="0"/>
              </a:rPr>
              <a:t>ions hautement </a:t>
            </a:r>
            <a:r>
              <a:rPr lang="fr-FR" sz="2000" dirty="0" smtClean="0">
                <a:latin typeface="Arial Black" panose="020B0A04020102020204" pitchFamily="34" charset="0"/>
              </a:rPr>
              <a:t>réactifs </a:t>
            </a:r>
            <a:r>
              <a:rPr lang="fr-FR" sz="2000" dirty="0">
                <a:latin typeface="Arial Black" panose="020B0A04020102020204" pitchFamily="34" charset="0"/>
              </a:rPr>
              <a:t>(H</a:t>
            </a:r>
            <a:r>
              <a:rPr lang="fr-FR" sz="2000" baseline="30000" dirty="0">
                <a:latin typeface="Arial Black" panose="020B0A04020102020204" pitchFamily="34" charset="0"/>
              </a:rPr>
              <a:t>+</a:t>
            </a:r>
            <a:r>
              <a:rPr lang="fr-FR" sz="2000" dirty="0">
                <a:latin typeface="Arial Black" panose="020B0A04020102020204" pitchFamily="34" charset="0"/>
              </a:rPr>
              <a:t>, OH</a:t>
            </a:r>
            <a:r>
              <a:rPr lang="fr-FR" sz="2000" baseline="30000" dirty="0">
                <a:latin typeface="Arial Black" panose="020B0A04020102020204" pitchFamily="34" charset="0"/>
              </a:rPr>
              <a:t>-</a:t>
            </a:r>
            <a:r>
              <a:rPr lang="fr-FR" sz="2000" dirty="0">
                <a:latin typeface="Arial Black" panose="020B0A04020102020204" pitchFamily="34" charset="0"/>
              </a:rPr>
              <a:t>),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des </a:t>
            </a:r>
            <a:r>
              <a:rPr lang="fr-FR" sz="2000" dirty="0">
                <a:latin typeface="Arial Black" panose="020B0A04020102020204" pitchFamily="34" charset="0"/>
              </a:rPr>
              <a:t>radicaux libres (OH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*) </a:t>
            </a:r>
            <a:endParaRPr lang="en-US" sz="2000" dirty="0" smtClean="0">
              <a:latin typeface="Arial Black" panose="020B0A0402010202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latin typeface="Arial Black" panose="020B0A04020102020204" pitchFamily="34" charset="0"/>
                <a:cs typeface="Tahoma" panose="020B0604030504040204" pitchFamily="34" charset="0"/>
              </a:rPr>
              <a:t>  des </a:t>
            </a:r>
            <a:r>
              <a:rPr lang="en-US" sz="2000" dirty="0" err="1">
                <a:latin typeface="Arial Black" panose="020B0A04020102020204" pitchFamily="34" charset="0"/>
                <a:cs typeface="Tahoma" panose="020B0604030504040204" pitchFamily="34" charset="0"/>
              </a:rPr>
              <a:t>produits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  <a:cs typeface="Tahoma" panose="020B0604030504040204" pitchFamily="34" charset="0"/>
              </a:rPr>
              <a:t>très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 smtClean="0">
                <a:latin typeface="Arial Black" panose="020B0A04020102020204" pitchFamily="34" charset="0"/>
                <a:cs typeface="Tahoma" panose="020B0604030504040204" pitchFamily="34" charset="0"/>
              </a:rPr>
              <a:t>oxydants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, </a:t>
            </a:r>
            <a:r>
              <a:rPr lang="en-US" sz="2000" dirty="0" err="1">
                <a:latin typeface="Arial Black" panose="020B0A04020102020204" pitchFamily="34" charset="0"/>
                <a:cs typeface="Tahoma" panose="020B0604030504040204" pitchFamily="34" charset="0"/>
              </a:rPr>
              <a:t>tels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 que </a:t>
            </a:r>
            <a:r>
              <a:rPr lang="en-US" sz="2000" dirty="0" err="1">
                <a:latin typeface="Arial Black" panose="020B0A04020102020204" pitchFamily="34" charset="0"/>
                <a:cs typeface="Tahoma" panose="020B0604030504040204" pitchFamily="34" charset="0"/>
              </a:rPr>
              <a:t>l’eau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 smtClean="0">
                <a:latin typeface="Arial Black" panose="020B0A04020102020204" pitchFamily="34" charset="0"/>
                <a:cs typeface="Tahoma" panose="020B0604030504040204" pitchFamily="34" charset="0"/>
              </a:rPr>
              <a:t>oxygenée</a:t>
            </a:r>
            <a:r>
              <a:rPr lang="en-US" sz="2000" dirty="0" smtClean="0">
                <a:latin typeface="Arial Black" panose="020B0A04020102020204" pitchFamily="34" charset="0"/>
                <a:cs typeface="Tahoma" panose="020B0604030504040204" pitchFamily="34" charset="0"/>
              </a:rPr>
              <a:t> 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latin typeface="Arial Black" panose="020B0A04020102020204" pitchFamily="34" charset="0"/>
                <a:cs typeface="Tahoma" panose="020B0604030504040204" pitchFamily="34" charset="0"/>
              </a:rPr>
              <a:t>     (</a:t>
            </a:r>
            <a:r>
              <a:rPr lang="fr-FR" sz="2000" dirty="0">
                <a:latin typeface="Arial Black" panose="020B0A04020102020204" pitchFamily="34" charset="0"/>
              </a:rPr>
              <a:t>H</a:t>
            </a:r>
            <a:r>
              <a:rPr lang="fr-FR" sz="2000" baseline="-25000" dirty="0">
                <a:latin typeface="Arial Black" panose="020B0A04020102020204" pitchFamily="34" charset="0"/>
              </a:rPr>
              <a:t>2</a:t>
            </a:r>
            <a:r>
              <a:rPr lang="fr-FR" sz="2000" dirty="0">
                <a:latin typeface="Arial Black" panose="020B0A04020102020204" pitchFamily="34" charset="0"/>
              </a:rPr>
              <a:t>O</a:t>
            </a:r>
            <a:r>
              <a:rPr lang="en-US" sz="2000" baseline="-25000" dirty="0">
                <a:latin typeface="Arial Black" panose="020B0A04020102020204" pitchFamily="34" charset="0"/>
                <a:cs typeface="Tahoma" panose="020B0604030504040204" pitchFamily="34" charset="0"/>
              </a:rPr>
              <a:t>2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), qui </a:t>
            </a:r>
            <a:r>
              <a:rPr lang="en-US" sz="2000" dirty="0" err="1">
                <a:latin typeface="Arial Black" panose="020B0A04020102020204" pitchFamily="34" charset="0"/>
                <a:cs typeface="Tahoma" panose="020B0604030504040204" pitchFamily="34" charset="0"/>
              </a:rPr>
              <a:t>réagissent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 avec les </a:t>
            </a:r>
            <a:r>
              <a:rPr lang="en-US" sz="2000" dirty="0" smtClean="0">
                <a:latin typeface="Arial Black" panose="020B0A04020102020204" pitchFamily="34" charset="0"/>
                <a:cs typeface="Tahoma" panose="020B0604030504040204" pitchFamily="34" charset="0"/>
              </a:rPr>
              <a:t>molecules-</a:t>
            </a:r>
            <a:r>
              <a:rPr lang="en-US" sz="2000" dirty="0" err="1" smtClean="0">
                <a:latin typeface="Arial Black" panose="020B0A04020102020204" pitchFamily="34" charset="0"/>
                <a:cs typeface="Tahoma" panose="020B0604030504040204" pitchFamily="34" charset="0"/>
              </a:rPr>
              <a:t>clés</a:t>
            </a:r>
            <a:r>
              <a:rPr lang="en-US" sz="2000" dirty="0" smtClean="0">
                <a:latin typeface="Arial Black" panose="020B0A04020102020204" pitchFamily="34" charset="0"/>
                <a:cs typeface="Tahoma" panose="020B0604030504040204" pitchFamily="34" charset="0"/>
              </a:rPr>
              <a:t> 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sz="2000" dirty="0" smtClean="0">
                <a:latin typeface="Arial Black" panose="020B0A04020102020204" pitchFamily="34" charset="0"/>
                <a:cs typeface="Tahoma" panose="020B0604030504040204" pitchFamily="34" charset="0"/>
              </a:rPr>
              <a:t>      </a:t>
            </a:r>
            <a:r>
              <a:rPr lang="en-US" sz="2000" dirty="0" err="1" smtClean="0">
                <a:latin typeface="Arial Black" panose="020B0A04020102020204" pitchFamily="34" charset="0"/>
                <a:cs typeface="Tahoma" panose="020B0604030504040204" pitchFamily="34" charset="0"/>
              </a:rPr>
              <a:t>dont</a:t>
            </a:r>
            <a:r>
              <a:rPr lang="en-US" sz="2000" dirty="0" smtClean="0">
                <a:latin typeface="Arial Black" panose="020B0A0402010202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  <a:cs typeface="Tahoma" panose="020B0604030504040204" pitchFamily="34" charset="0"/>
              </a:rPr>
              <a:t>ils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 smtClean="0">
                <a:latin typeface="Arial Black" panose="020B0A04020102020204" pitchFamily="34" charset="0"/>
                <a:cs typeface="Tahoma" panose="020B0604030504040204" pitchFamily="34" charset="0"/>
              </a:rPr>
              <a:t>altèrent</a:t>
            </a:r>
            <a:r>
              <a:rPr lang="en-US" sz="2000" dirty="0" smtClean="0">
                <a:latin typeface="Arial Black" panose="020B0A0402010202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la </a:t>
            </a:r>
            <a:r>
              <a:rPr lang="en-US" sz="2000" dirty="0" err="1">
                <a:latin typeface="Arial Black" panose="020B0A04020102020204" pitchFamily="34" charset="0"/>
                <a:cs typeface="Tahoma" panose="020B0604030504040204" pitchFamily="34" charset="0"/>
              </a:rPr>
              <a:t>fonction</a:t>
            </a:r>
            <a:r>
              <a:rPr lang="en-US" sz="2000" dirty="0">
                <a:latin typeface="Arial Black" panose="020B0A0402010202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37376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D971BF2-4151-47DB-A97C-9897CDECEBDD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74060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374787" name="Rectangle 3"/>
          <p:cNvSpPr>
            <a:spLocks noGrp="1" noChangeArrowheads="1"/>
          </p:cNvSpPr>
          <p:nvPr>
            <p:ph idx="1"/>
          </p:nvPr>
        </p:nvSpPr>
        <p:spPr>
          <a:xfrm>
            <a:off x="1262130" y="1773238"/>
            <a:ext cx="9216958" cy="554355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Le résultat final de l’altération chimique est double: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sz="2000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1) Altération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des constituants chimiques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essentiels: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 ADN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,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ARN,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enzymes, avec comme conséquence </a:t>
            </a:r>
            <a:endParaRPr lang="fr-FR" sz="2000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l’altération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de leur fonction;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2) Production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de nouveau produits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toxiques: </a:t>
            </a:r>
          </a:p>
          <a:p>
            <a:pPr>
              <a:lnSpc>
                <a:spcPct val="80000"/>
              </a:lnSpc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Puissants agents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oxydants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à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partir de la radiolyse </a:t>
            </a:r>
            <a:endParaRPr lang="fr-FR" sz="2000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>
              <a:lnSpc>
                <a:spcPct val="80000"/>
              </a:lnSpc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de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l’eau,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3) Mort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cellulaire lorsque des molécules essentielles  </a:t>
            </a:r>
            <a:endParaRPr lang="fr-FR" sz="2000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ont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té altérées (cas des lipides membranaires, des </a:t>
            </a:r>
            <a:endParaRPr lang="fr-FR" sz="2000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enzymes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, des acides nucléiques).</a:t>
            </a:r>
          </a:p>
        </p:txBody>
      </p:sp>
      <p:sp>
        <p:nvSpPr>
          <p:cNvPr id="374788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7A09C5C-55D8-4DC2-914B-EE5243943226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13229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375811" name="Rectangle 3"/>
          <p:cNvSpPr>
            <a:spLocks noGrp="1" noChangeArrowheads="1"/>
          </p:cNvSpPr>
          <p:nvPr>
            <p:ph idx="1"/>
          </p:nvPr>
        </p:nvSpPr>
        <p:spPr>
          <a:xfrm>
            <a:off x="1287887" y="1844675"/>
            <a:ext cx="9380113" cy="532923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Délai d’apparition des lésions moléculaires et leurs conséquences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sz="2000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1) Aux faibles doses d’irradiation (&lt; 10 </a:t>
            </a:r>
            <a:r>
              <a:rPr lang="fr-FR" sz="2000" dirty="0" err="1">
                <a:solidFill>
                  <a:srgbClr val="00B0F0"/>
                </a:solidFill>
                <a:latin typeface="Arial Black" panose="020B0A04020102020204" pitchFamily="34" charset="0"/>
              </a:rPr>
              <a:t>cGy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; 1 </a:t>
            </a:r>
            <a:r>
              <a:rPr lang="fr-FR" sz="2000" dirty="0" err="1" smtClean="0">
                <a:solidFill>
                  <a:srgbClr val="00B0F0"/>
                </a:solidFill>
                <a:latin typeface="Arial Black" panose="020B0A04020102020204" pitchFamily="34" charset="0"/>
              </a:rPr>
              <a:t>cGy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= 1 rad)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- Doses habituellement rencontrées dans les techniques 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de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radiodiagnostic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-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Effets probabilistes, incertains: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Induction 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du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cancer, 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Lésions génétiques, 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Troubles 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du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développement 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de l’embryon et du fœtus;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- Délai d’apparition: plusieurs années après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l’irradiation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   </a:t>
            </a:r>
            <a:endParaRPr lang="fr-FR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375812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B94AA7C-A83D-453B-8189-ABF0F4B3266C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38612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3768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2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) Aux fortes doses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d’irradiation (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100-10000 </a:t>
            </a:r>
            <a:r>
              <a:rPr lang="fr-FR" sz="2400" dirty="0" err="1">
                <a:solidFill>
                  <a:srgbClr val="00B0F0"/>
                </a:solidFill>
                <a:latin typeface="Arial Black" panose="020B0A04020102020204" pitchFamily="34" charset="0"/>
              </a:rPr>
              <a:t>cGy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):</a:t>
            </a:r>
            <a:endParaRPr lang="fr-FR" sz="2400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	- Doses utilisées en radiothérapie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	-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Effets déterministes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Liés à une forte dose d’irradiation homogène du corps   </a:t>
            </a:r>
          </a:p>
          <a:p>
            <a:pPr marL="457200" lvl="1" indent="0"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  entier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Peuvent être graves et mortels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Provoquent toujours les mêmes symptômes: </a:t>
            </a:r>
          </a:p>
          <a:p>
            <a:pPr marL="457200" lvl="1" indent="0"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  dysfonctionnement et mort 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cellulaires;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	- Délai: quelques jours après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l’irradiation.</a:t>
            </a:r>
            <a:endParaRPr lang="fr-FR" sz="2400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sp>
        <p:nvSpPr>
          <p:cNvPr id="376836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0626685-F860-41F9-8E21-1F3CAF2E351D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295211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3778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4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. 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Effets des radiations sur les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molécules-clés</a:t>
            </a:r>
            <a:endParaRPr lang="fr-FR" sz="2400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fr-FR" sz="2400" dirty="0"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	Les effets des radiations sur certaines molécules-clés sont résumés dans le </a:t>
            </a:r>
            <a:r>
              <a:rPr lang="fr-FR" sz="2400" dirty="0">
                <a:solidFill>
                  <a:srgbClr val="FF0000"/>
                </a:solidFill>
                <a:latin typeface="Arial Black" panose="020B0A04020102020204" pitchFamily="34" charset="0"/>
              </a:rPr>
              <a:t>tableau </a:t>
            </a:r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I.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7860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7AF6BF8-02BE-47DE-9E4A-E51DD73213E1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302098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r-FR" sz="2400" dirty="0">
                <a:latin typeface="Arial Black" panose="020B0A04020102020204" pitchFamily="34" charset="0"/>
              </a:rPr>
              <a:t>Tableau </a:t>
            </a:r>
            <a:r>
              <a:rPr lang="fr-FR" sz="2400" dirty="0" smtClean="0">
                <a:latin typeface="Arial Black" panose="020B0A04020102020204" pitchFamily="34" charset="0"/>
              </a:rPr>
              <a:t>I: </a:t>
            </a:r>
            <a:r>
              <a:rPr lang="fr-FR" sz="2400" dirty="0">
                <a:latin typeface="Arial Black" panose="020B0A04020102020204" pitchFamily="34" charset="0"/>
              </a:rPr>
              <a:t>Effets des radiations sur certaines molécules-clés de la cellule</a:t>
            </a:r>
          </a:p>
        </p:txBody>
      </p:sp>
      <p:sp>
        <p:nvSpPr>
          <p:cNvPr id="37888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275008" y="2017713"/>
            <a:ext cx="5241680" cy="4114800"/>
          </a:xfrm>
        </p:spPr>
        <p:txBody>
          <a:bodyPr/>
          <a:lstStyle/>
          <a:p>
            <a:pPr eaLnBrk="1" hangingPunct="1"/>
            <a:r>
              <a:rPr lang="fr-FR" sz="2400" dirty="0">
                <a:latin typeface="Arial Black" panose="020B0A04020102020204" pitchFamily="34" charset="0"/>
              </a:rPr>
              <a:t>Effets </a:t>
            </a:r>
            <a:r>
              <a:rPr lang="fr-FR" sz="2400" dirty="0" smtClean="0">
                <a:latin typeface="Arial Black" panose="020B0A04020102020204" pitchFamily="34" charset="0"/>
              </a:rPr>
              <a:t>chimiques </a:t>
            </a:r>
            <a:r>
              <a:rPr lang="fr-FR" sz="2400" dirty="0">
                <a:latin typeface="Arial Black" panose="020B0A04020102020204" pitchFamily="34" charset="0"/>
              </a:rPr>
              <a:t>sur l’ADN</a:t>
            </a:r>
          </a:p>
          <a:p>
            <a:pPr eaLnBrk="1" hangingPunct="1">
              <a:buFontTx/>
              <a:buChar char="-"/>
            </a:pPr>
            <a:r>
              <a:rPr lang="fr-FR" sz="2400" dirty="0">
                <a:latin typeface="Arial Black" panose="020B0A04020102020204" pitchFamily="34" charset="0"/>
              </a:rPr>
              <a:t>Rupture de l’arrangement linéaire des bases: par la substitution des bases, la </a:t>
            </a:r>
            <a:r>
              <a:rPr lang="fr-FR" sz="2400" dirty="0" err="1">
                <a:latin typeface="Arial Black" panose="020B0A04020102020204" pitchFamily="34" charset="0"/>
              </a:rPr>
              <a:t>déletion</a:t>
            </a:r>
            <a:r>
              <a:rPr lang="fr-FR" sz="2400" dirty="0">
                <a:latin typeface="Arial Black" panose="020B0A04020102020204" pitchFamily="34" charset="0"/>
              </a:rPr>
              <a:t>, ou l’addition</a:t>
            </a:r>
          </a:p>
          <a:p>
            <a:pPr eaLnBrk="1" hangingPunct="1">
              <a:buFontTx/>
              <a:buChar char="-"/>
            </a:pPr>
            <a:r>
              <a:rPr lang="fr-FR" sz="2400" dirty="0" err="1">
                <a:latin typeface="Arial Black" panose="020B0A04020102020204" pitchFamily="34" charset="0"/>
              </a:rPr>
              <a:t>Crossing-linking</a:t>
            </a:r>
            <a:endParaRPr lang="fr-FR" sz="2400" dirty="0">
              <a:latin typeface="Arial Black" panose="020B0A04020102020204" pitchFamily="34" charset="0"/>
            </a:endParaRPr>
          </a:p>
          <a:p>
            <a:pPr eaLnBrk="1" hangingPunct="1">
              <a:buFontTx/>
              <a:buChar char="-"/>
            </a:pPr>
            <a:r>
              <a:rPr lang="fr-FR" sz="2400" dirty="0">
                <a:latin typeface="Arial Black" panose="020B0A04020102020204" pitchFamily="34" charset="0"/>
              </a:rPr>
              <a:t>Single-</a:t>
            </a:r>
            <a:r>
              <a:rPr lang="fr-FR" sz="2400" dirty="0" err="1">
                <a:latin typeface="Arial Black" panose="020B0A04020102020204" pitchFamily="34" charset="0"/>
              </a:rPr>
              <a:t>strand</a:t>
            </a:r>
            <a:r>
              <a:rPr lang="fr-FR" sz="2400" dirty="0">
                <a:latin typeface="Arial Black" panose="020B0A04020102020204" pitchFamily="34" charset="0"/>
              </a:rPr>
              <a:t> break ou double –</a:t>
            </a:r>
            <a:r>
              <a:rPr lang="fr-FR" sz="2400" dirty="0" err="1">
                <a:latin typeface="Arial Black" panose="020B0A04020102020204" pitchFamily="34" charset="0"/>
              </a:rPr>
              <a:t>strand</a:t>
            </a:r>
            <a:r>
              <a:rPr lang="fr-FR" sz="2400" dirty="0">
                <a:latin typeface="Arial Black" panose="020B0A04020102020204" pitchFamily="34" charset="0"/>
              </a:rPr>
              <a:t> break</a:t>
            </a:r>
          </a:p>
        </p:txBody>
      </p:sp>
      <p:sp>
        <p:nvSpPr>
          <p:cNvPr id="378884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6387920" y="2018810"/>
            <a:ext cx="4965879" cy="4351338"/>
          </a:xfrm>
        </p:spPr>
        <p:txBody>
          <a:bodyPr/>
          <a:lstStyle/>
          <a:p>
            <a:pPr eaLnBrk="1" hangingPunct="1"/>
            <a:r>
              <a:rPr lang="fr-FR" sz="2400" dirty="0" smtClean="0">
                <a:latin typeface="Arial Black" panose="020B0A04020102020204" pitchFamily="34" charset="0"/>
              </a:rPr>
              <a:t>Effets cellulaires possibles</a:t>
            </a:r>
            <a:endParaRPr lang="fr-FR" sz="2400" dirty="0">
              <a:latin typeface="Arial Black" panose="020B0A04020102020204" pitchFamily="34" charset="0"/>
            </a:endParaRPr>
          </a:p>
          <a:p>
            <a:pPr eaLnBrk="1" hangingPunct="1">
              <a:buFontTx/>
              <a:buChar char="-"/>
            </a:pPr>
            <a:r>
              <a:rPr lang="fr-FR" sz="2400" dirty="0">
                <a:latin typeface="Arial Black" panose="020B0A04020102020204" pitchFamily="34" charset="0"/>
              </a:rPr>
              <a:t>Inhibition temporaire de la synthèse de l’ADN</a:t>
            </a:r>
          </a:p>
          <a:p>
            <a:pPr eaLnBrk="1" hangingPunct="1">
              <a:buFontTx/>
              <a:buChar char="-"/>
            </a:pPr>
            <a:r>
              <a:rPr lang="fr-FR" sz="2400" dirty="0">
                <a:latin typeface="Arial Black" panose="020B0A04020102020204" pitchFamily="34" charset="0"/>
              </a:rPr>
              <a:t>Synthèse d’ADN anormal</a:t>
            </a:r>
          </a:p>
          <a:p>
            <a:pPr eaLnBrk="1" hangingPunct="1">
              <a:buFontTx/>
              <a:buChar char="-"/>
            </a:pPr>
            <a:r>
              <a:rPr lang="fr-FR" sz="2400" dirty="0">
                <a:latin typeface="Arial Black" panose="020B0A04020102020204" pitchFamily="34" charset="0"/>
              </a:rPr>
              <a:t>Inhibition de la mitose</a:t>
            </a:r>
          </a:p>
          <a:p>
            <a:pPr eaLnBrk="1" hangingPunct="1">
              <a:buFontTx/>
              <a:buChar char="-"/>
            </a:pPr>
            <a:r>
              <a:rPr lang="fr-FR" sz="2400" dirty="0">
                <a:latin typeface="Arial Black" panose="020B0A04020102020204" pitchFamily="34" charset="0"/>
              </a:rPr>
              <a:t>Synthèse des protéines anormales</a:t>
            </a:r>
          </a:p>
        </p:txBody>
      </p:sp>
      <p:sp>
        <p:nvSpPr>
          <p:cNvPr id="37888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F21B0C-3E54-4564-82E9-65422CD0C2CB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90932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37990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990600" y="1825625"/>
            <a:ext cx="5181600" cy="4351338"/>
          </a:xfrm>
        </p:spPr>
        <p:txBody>
          <a:bodyPr/>
          <a:lstStyle/>
          <a:p>
            <a:pPr eaLnBrk="1" hangingPunct="1"/>
            <a:r>
              <a:rPr lang="fr-FR" dirty="0" smtClean="0">
                <a:latin typeface="Arial Black" panose="020B0A04020102020204" pitchFamily="34" charset="0"/>
              </a:rPr>
              <a:t>Effets chimiques sur l’enzyme</a:t>
            </a:r>
          </a:p>
          <a:p>
            <a:pPr marL="0" indent="0" eaLnBrk="1" hangingPunct="1">
              <a:buNone/>
            </a:pPr>
            <a:endParaRPr lang="fr-FR" dirty="0" smtClean="0"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fr-FR" dirty="0" smtClean="0">
                <a:latin typeface="Arial Black" panose="020B0A04020102020204" pitchFamily="34" charset="0"/>
              </a:rPr>
              <a:t> Altération de la structure tertiaire des molécules due à la rupture des ponts chimiques</a:t>
            </a:r>
          </a:p>
          <a:p>
            <a:pPr eaLnBrk="1" hangingPunct="1"/>
            <a:endParaRPr lang="fr-FR" dirty="0" smtClean="0"/>
          </a:p>
        </p:txBody>
      </p:sp>
      <p:sp>
        <p:nvSpPr>
          <p:cNvPr id="37990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6172200" y="1842449"/>
            <a:ext cx="5181600" cy="4389106"/>
          </a:xfrm>
        </p:spPr>
        <p:txBody>
          <a:bodyPr/>
          <a:lstStyle/>
          <a:p>
            <a:pPr eaLnBrk="1" hangingPunct="1"/>
            <a:r>
              <a:rPr lang="fr-FR" dirty="0" smtClean="0">
                <a:latin typeface="Arial Black" panose="020B0A04020102020204" pitchFamily="34" charset="0"/>
              </a:rPr>
              <a:t>Effets cellulaires possibles</a:t>
            </a:r>
          </a:p>
          <a:p>
            <a:pPr marL="0" indent="0" eaLnBrk="1" hangingPunct="1">
              <a:buNone/>
            </a:pPr>
            <a:endParaRPr lang="fr-FR" dirty="0" smtClean="0"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 smtClean="0">
                <a:latin typeface="Arial Black" panose="020B0A04020102020204" pitchFamily="34" charset="0"/>
              </a:rPr>
              <a:t>Inhibition de l’action de l’enzyme et modification du métabolisme de la cellule</a:t>
            </a:r>
          </a:p>
        </p:txBody>
      </p:sp>
      <p:sp>
        <p:nvSpPr>
          <p:cNvPr id="37990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ECCFF2A-C1D9-4FDD-B9AA-10BCA80746D4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292991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351477"/>
            <a:ext cx="10515600" cy="1325563"/>
          </a:xfrm>
        </p:spPr>
        <p:txBody>
          <a:bodyPr/>
          <a:lstStyle/>
          <a:p>
            <a:pPr eaLnBrk="1" hangingPunct="1"/>
            <a:endParaRPr lang="fr-FR" sz="2800" dirty="0">
              <a:latin typeface="Comic Sans MS" panose="030F0702030302020204" pitchFamily="66" charset="0"/>
            </a:endParaRPr>
          </a:p>
        </p:txBody>
      </p:sp>
      <p:sp>
        <p:nvSpPr>
          <p:cNvPr id="380931" name="Rectangle 5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r-FR" sz="2400" dirty="0">
                <a:latin typeface="Arial Black" panose="020B0A04020102020204" pitchFamily="34" charset="0"/>
              </a:rPr>
              <a:t>Effets chimiques sur les lipides constitutifs des membranes </a:t>
            </a:r>
            <a:r>
              <a:rPr lang="fr-FR" sz="2400" dirty="0" smtClean="0">
                <a:latin typeface="Arial Black" panose="020B0A04020102020204" pitchFamily="34" charset="0"/>
              </a:rPr>
              <a:t>cellulaires:</a:t>
            </a:r>
            <a:endParaRPr lang="fr-FR" sz="2400" dirty="0"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400" dirty="0">
                <a:latin typeface="Arial Black" panose="020B0A04020102020204" pitchFamily="34" charset="0"/>
              </a:rPr>
              <a:t>	- Rupture des ponts entre les molécules</a:t>
            </a:r>
          </a:p>
        </p:txBody>
      </p:sp>
      <p:sp>
        <p:nvSpPr>
          <p:cNvPr id="38093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6172200" y="1790163"/>
            <a:ext cx="5181600" cy="4386800"/>
          </a:xfrm>
        </p:spPr>
        <p:txBody>
          <a:bodyPr/>
          <a:lstStyle/>
          <a:p>
            <a:pPr eaLnBrk="1" hangingPunct="1"/>
            <a:r>
              <a:rPr lang="fr-FR" sz="2400" dirty="0" smtClean="0">
                <a:latin typeface="Arial Black" panose="020B0A04020102020204" pitchFamily="34" charset="0"/>
              </a:rPr>
              <a:t>Effets cellulaires possibles:</a:t>
            </a:r>
          </a:p>
          <a:p>
            <a:pPr marL="0" indent="0" eaLnBrk="1" hangingPunct="1">
              <a:buNone/>
            </a:pPr>
            <a:endParaRPr lang="fr-FR" sz="2400" dirty="0"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400" dirty="0">
                <a:latin typeface="Arial Black" panose="020B0A04020102020204" pitchFamily="34" charset="0"/>
              </a:rPr>
              <a:t>	- Augmentation de la perméabilité membranaire aux ions K</a:t>
            </a:r>
            <a:r>
              <a:rPr lang="fr-FR" sz="2400" baseline="30000" dirty="0">
                <a:latin typeface="Arial Black" panose="020B0A04020102020204" pitchFamily="34" charset="0"/>
              </a:rPr>
              <a:t>+</a:t>
            </a:r>
            <a:r>
              <a:rPr lang="fr-FR" sz="2400" dirty="0">
                <a:latin typeface="Arial Black" panose="020B0A04020102020204" pitchFamily="34" charset="0"/>
              </a:rPr>
              <a:t> et Na</a:t>
            </a:r>
            <a:r>
              <a:rPr lang="fr-FR" sz="2400" baseline="30000" dirty="0">
                <a:latin typeface="Arial Black" panose="020B0A04020102020204" pitchFamily="34" charset="0"/>
              </a:rPr>
              <a:t>+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400" baseline="30000" dirty="0">
                <a:latin typeface="Arial Black" panose="020B0A04020102020204" pitchFamily="34" charset="0"/>
              </a:rPr>
              <a:t>	</a:t>
            </a:r>
            <a:r>
              <a:rPr lang="fr-FR" sz="2400" dirty="0">
                <a:latin typeface="Arial Black" panose="020B0A04020102020204" pitchFamily="34" charset="0"/>
              </a:rPr>
              <a:t>- Troubles de l’environnement intra- et extracellulaire normal de la cellule</a:t>
            </a:r>
          </a:p>
        </p:txBody>
      </p:sp>
      <p:sp>
        <p:nvSpPr>
          <p:cNvPr id="38093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7F0582E-8CD8-423C-8FAD-2D69923A16E6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116846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830773" y="555625"/>
            <a:ext cx="10515600" cy="1325563"/>
          </a:xfrm>
        </p:spPr>
        <p:txBody>
          <a:bodyPr/>
          <a:lstStyle/>
          <a:p>
            <a:pPr eaLnBrk="1" hangingPunct="1"/>
            <a:endParaRPr lang="fr-FR" sz="2800" dirty="0">
              <a:latin typeface="Comic Sans MS" panose="030F0702030302020204" pitchFamily="66" charset="0"/>
            </a:endParaRPr>
          </a:p>
        </p:txBody>
      </p:sp>
      <p:sp>
        <p:nvSpPr>
          <p:cNvPr id="381955" name="Rectangle 3"/>
          <p:cNvSpPr>
            <a:spLocks noGrp="1" noChangeArrowheads="1"/>
          </p:cNvSpPr>
          <p:nvPr>
            <p:ph idx="1"/>
          </p:nvPr>
        </p:nvSpPr>
        <p:spPr>
          <a:xfrm>
            <a:off x="1519707" y="2017714"/>
            <a:ext cx="8959381" cy="484028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5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. 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Effets biologiques des radiations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sz="2400" dirty="0"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400" dirty="0">
                <a:latin typeface="Arial Black" panose="020B0A04020102020204" pitchFamily="34" charset="0"/>
              </a:rPr>
              <a:t>		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5.1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. Niveau cellulaire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sz="2400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		- Type de lésion: mutations, aberrations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      	   chromosomiques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sz="2400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	   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- Effets importants: inhibition de la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division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     cellulaire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, dégénérescence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maligne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, mort </a:t>
            </a:r>
            <a:endParaRPr lang="fr-FR" sz="2400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4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      cellulaire</a:t>
            </a:r>
            <a:r>
              <a:rPr lang="fr-FR" sz="2400" dirty="0">
                <a:solidFill>
                  <a:srgbClr val="00B0F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81956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AE7BDB1-0581-4FBE-85B2-96E40DE3DA57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188969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z="2800" dirty="0">
              <a:latin typeface="Comic Sans MS" panose="030F0702030302020204" pitchFamily="66" charset="0"/>
            </a:endParaRPr>
          </a:p>
        </p:txBody>
      </p:sp>
      <p:sp>
        <p:nvSpPr>
          <p:cNvPr id="3829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fr-FR" dirty="0">
                <a:latin typeface="Comic Sans MS" panose="030F0702030302020204" pitchFamily="66" charset="0"/>
              </a:rPr>
              <a:t>	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5.2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. Niveau tissulaire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FR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	- Type de lésion: Hypoplasie tissulaire, </a:t>
            </a:r>
            <a:endParaRPr lang="fr-FR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dégénérescence maligne;</a:t>
            </a:r>
            <a:endParaRPr lang="fr-FR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	- Effet important: Arrêt de la fonction, induction du </a:t>
            </a:r>
            <a:endParaRPr lang="fr-FR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 cancer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,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mort 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cellulaire;</a:t>
            </a:r>
          </a:p>
        </p:txBody>
      </p:sp>
      <p:sp>
        <p:nvSpPr>
          <p:cNvPr id="382980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5E7CF6C-1338-4EAE-ABC3-5190A395393F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97111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76414"/>
            <a:ext cx="10515600" cy="1325563"/>
          </a:xfrm>
        </p:spPr>
        <p:txBody>
          <a:bodyPr/>
          <a:lstStyle/>
          <a:p>
            <a:pPr eaLnBrk="1" hangingPunct="1"/>
            <a:endParaRPr lang="fr-FR" sz="2800" dirty="0">
              <a:latin typeface="Comic Sans MS" panose="030F0702030302020204" pitchFamily="66" charset="0"/>
            </a:endParaRPr>
          </a:p>
        </p:txBody>
      </p:sp>
      <p:sp>
        <p:nvSpPr>
          <p:cNvPr id="3840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	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5.3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. Niveau du corps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entier</a:t>
            </a:r>
            <a:endParaRPr lang="fr-FR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	- Type de lésion: Dysfonctionnement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gastro-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intestinal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,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dysfonctionnement 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du SNC, arrêt de </a:t>
            </a:r>
            <a:endParaRPr lang="fr-FR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 l’hématopoïèse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,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dégénérescence </a:t>
            </a: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maligne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;</a:t>
            </a:r>
            <a:endParaRPr lang="fr-FR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B0F0"/>
                </a:solidFill>
                <a:latin typeface="Arial Black" panose="020B0A04020102020204" pitchFamily="34" charset="0"/>
              </a:rPr>
              <a:t>	- Effet important: décès, </a:t>
            </a:r>
            <a:r>
              <a:rPr lang="fr-FR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cancer.</a:t>
            </a:r>
            <a:endParaRPr lang="fr-FR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sp>
        <p:nvSpPr>
          <p:cNvPr id="38400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550C828-8609-4782-B1F2-1AEE31C8DF6B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136414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Tableau </a:t>
            </a:r>
            <a:r>
              <a:rPr lang="fr-FR" sz="28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II</a:t>
            </a:r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: Les cancers les plus associés aux irradiations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29556" y="2017713"/>
            <a:ext cx="5087134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	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Par ordre de fréquence décroissant: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FR" sz="2000" dirty="0" smtClean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1) Leucémie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2) Cancer de la thyroïde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3) Cancer des poumons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4) Cancer du sein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	5) Cancer de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l’estomac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 </a:t>
            </a:r>
            <a:r>
              <a:rPr lang="fr-FR" sz="2000" dirty="0">
                <a:solidFill>
                  <a:srgbClr val="00B0F0"/>
                </a:solidFill>
                <a:latin typeface="Arial Black" panose="020B0A04020102020204" pitchFamily="34" charset="0"/>
              </a:rPr>
              <a:t>6) Cancer de l’œsophage</a:t>
            </a:r>
          </a:p>
        </p:txBody>
      </p:sp>
      <p:sp>
        <p:nvSpPr>
          <p:cNvPr id="385028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6172200" y="1632440"/>
            <a:ext cx="5181600" cy="4351338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endParaRPr lang="fr-FR" sz="2400" dirty="0" smtClean="0"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fr-FR" sz="2200" dirty="0"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fr-FR" sz="2200" dirty="0" smtClean="0"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fr-FR" sz="2200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2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7</a:t>
            </a:r>
            <a:r>
              <a:rPr lang="fr-FR" sz="2200" dirty="0">
                <a:solidFill>
                  <a:srgbClr val="00B0F0"/>
                </a:solidFill>
                <a:latin typeface="Comic Sans MS" panose="030F0702030302020204" pitchFamily="66" charset="0"/>
              </a:rPr>
              <a:t>) Cancer de la vessie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200" dirty="0">
                <a:solidFill>
                  <a:srgbClr val="00B0F0"/>
                </a:solidFill>
                <a:latin typeface="Comic Sans MS" panose="030F0702030302020204" pitchFamily="66" charset="0"/>
              </a:rPr>
              <a:t>8) Lymphome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200" dirty="0">
                <a:solidFill>
                  <a:srgbClr val="00B0F0"/>
                </a:solidFill>
                <a:latin typeface="Comic Sans MS" panose="030F0702030302020204" pitchFamily="66" charset="0"/>
              </a:rPr>
              <a:t>9) Cancer des glandes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200" dirty="0">
                <a:solidFill>
                  <a:srgbClr val="00B0F0"/>
                </a:solidFill>
                <a:latin typeface="Comic Sans MS" panose="030F0702030302020204" pitchFamily="66" charset="0"/>
              </a:rPr>
              <a:t>     salivaires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200" dirty="0">
                <a:solidFill>
                  <a:srgbClr val="00B0F0"/>
                </a:solidFill>
                <a:latin typeface="Comic Sans MS" panose="030F0702030302020204" pitchFamily="66" charset="0"/>
              </a:rPr>
              <a:t>10) Cancer des os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200" dirty="0">
                <a:solidFill>
                  <a:srgbClr val="00B0F0"/>
                </a:solidFill>
                <a:latin typeface="Comic Sans MS" panose="030F0702030302020204" pitchFamily="66" charset="0"/>
              </a:rPr>
              <a:t>11) Cancer du côlon (si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FR" sz="2200" dirty="0">
                <a:solidFill>
                  <a:srgbClr val="00B0F0"/>
                </a:solidFill>
                <a:latin typeface="Comic Sans MS" panose="030F0702030302020204" pitchFamily="66" charset="0"/>
              </a:rPr>
              <a:t>      Radium)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38502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1AA1121-309E-4A32-8494-9F3D30C1D8AA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269294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954" y="471387"/>
            <a:ext cx="8761413" cy="706964"/>
          </a:xfrm>
        </p:spPr>
        <p:txBody>
          <a:bodyPr/>
          <a:lstStyle/>
          <a:p>
            <a:pPr eaLnBrk="1" hangingPunct="1"/>
            <a:endParaRPr lang="fr-FR" sz="2800" dirty="0">
              <a:latin typeface="Comic Sans MS" panose="030F0702030302020204" pitchFamily="66" charset="0"/>
            </a:endParaRPr>
          </a:p>
        </p:txBody>
      </p:sp>
      <p:sp>
        <p:nvSpPr>
          <p:cNvPr id="386051" name="Rectangle 3"/>
          <p:cNvSpPr>
            <a:spLocks noGrp="1" noChangeArrowheads="1"/>
          </p:cNvSpPr>
          <p:nvPr>
            <p:ph idx="1"/>
          </p:nvPr>
        </p:nvSpPr>
        <p:spPr>
          <a:xfrm>
            <a:off x="1545465" y="1516063"/>
            <a:ext cx="8856350" cy="48402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>
                <a:latin typeface="Comic Sans MS" panose="030F0702030302020204" pitchFamily="66" charset="0"/>
              </a:rPr>
              <a:t>	 </a:t>
            </a:r>
            <a:r>
              <a:rPr lang="fr-FR" dirty="0" smtClean="0">
                <a:latin typeface="Comic Sans MS" panose="030F0702030302020204" pitchFamily="66" charset="0"/>
              </a:rPr>
              <a:t>5.4</a:t>
            </a:r>
            <a:r>
              <a:rPr lang="fr-FR" dirty="0">
                <a:latin typeface="Comic Sans MS" panose="030F0702030302020204" pitchFamily="66" charset="0"/>
              </a:rPr>
              <a:t>. Les aberrations </a:t>
            </a:r>
            <a:r>
              <a:rPr lang="fr-FR" dirty="0" smtClean="0">
                <a:latin typeface="Comic Sans MS" panose="030F0702030302020204" pitchFamily="66" charset="0"/>
              </a:rPr>
              <a:t>chromosomiques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sz="2400" dirty="0">
              <a:latin typeface="Comic Sans MS" panose="030F0702030302020204" pitchFamily="66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fr-FR" dirty="0" smtClean="0">
                <a:latin typeface="Comic Sans MS" panose="030F0702030302020204" pitchFamily="66" charset="0"/>
              </a:rPr>
              <a:t>Dues aux cassures des chromosomes par des radiations 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fr-FR" dirty="0">
                <a:latin typeface="Comic Sans MS" panose="030F0702030302020204" pitchFamily="66" charset="0"/>
              </a:rPr>
              <a:t> </a:t>
            </a:r>
            <a:r>
              <a:rPr lang="fr-FR" dirty="0" smtClean="0">
                <a:latin typeface="Comic Sans MS" panose="030F0702030302020204" pitchFamily="66" charset="0"/>
              </a:rPr>
              <a:t> de </a:t>
            </a:r>
            <a:r>
              <a:rPr lang="fr-FR" dirty="0" smtClean="0">
                <a:latin typeface="Comic Sans MS" panose="030F0702030302020204" pitchFamily="66" charset="0"/>
                <a:cs typeface="Tahoma" panose="020B0604030504040204" pitchFamily="34" charset="0"/>
              </a:rPr>
              <a:t>≤ 10 </a:t>
            </a:r>
            <a:r>
              <a:rPr lang="fr-FR" dirty="0" err="1" smtClean="0">
                <a:latin typeface="Comic Sans MS" panose="030F0702030302020204" pitchFamily="66" charset="0"/>
                <a:cs typeface="Tahoma" panose="020B0604030504040204" pitchFamily="34" charset="0"/>
              </a:rPr>
              <a:t>cGy</a:t>
            </a:r>
            <a:r>
              <a:rPr lang="fr-FR" dirty="0" smtClean="0">
                <a:latin typeface="Comic Sans MS" panose="030F0702030302020204" pitchFamily="66" charset="0"/>
                <a:cs typeface="Tahoma" panose="020B0604030504040204" pitchFamily="34" charset="0"/>
              </a:rPr>
              <a:t>.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fr-FR" dirty="0" smtClean="0">
              <a:latin typeface="Comic Sans MS" panose="030F0702030302020204" pitchFamily="66" charset="0"/>
              <a:cs typeface="Tahoma" panose="020B060403050404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fr-FR" dirty="0" smtClean="0">
                <a:latin typeface="Comic Sans MS" panose="030F0702030302020204" pitchFamily="66" charset="0"/>
                <a:cs typeface="Tahoma" panose="020B0604030504040204" pitchFamily="34" charset="0"/>
              </a:rPr>
              <a:t>Types d’aberrations:</a:t>
            </a:r>
          </a:p>
          <a:p>
            <a:pPr>
              <a:lnSpc>
                <a:spcPct val="80000"/>
              </a:lnSpc>
              <a:buNone/>
            </a:pPr>
            <a:r>
              <a:rPr lang="fr-FR" sz="2400" dirty="0">
                <a:latin typeface="Comic Sans MS" panose="030F0702030302020204" pitchFamily="66" charset="0"/>
              </a:rPr>
              <a:t>	  </a:t>
            </a:r>
            <a:r>
              <a:rPr lang="fr-FR" sz="2400" dirty="0" smtClean="0">
                <a:latin typeface="Comic Sans MS" panose="030F0702030302020204" pitchFamily="66" charset="0"/>
              </a:rPr>
              <a:t>    1</a:t>
            </a:r>
            <a:r>
              <a:rPr lang="fr-FR" sz="2400" dirty="0">
                <a:latin typeface="Comic Sans MS" panose="030F0702030302020204" pitchFamily="66" charset="0"/>
              </a:rPr>
              <a:t>) </a:t>
            </a:r>
            <a:r>
              <a:rPr lang="fr-FR" sz="2400" dirty="0" smtClean="0">
                <a:latin typeface="Comic Sans MS" panose="030F0702030302020204" pitchFamily="66" charset="0"/>
              </a:rPr>
              <a:t>Cassure ou fragmentation des chromosome </a:t>
            </a:r>
            <a:endParaRPr lang="fr-FR" sz="2400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400" dirty="0">
                <a:latin typeface="Comic Sans MS" panose="030F0702030302020204" pitchFamily="66" charset="0"/>
              </a:rPr>
              <a:t>         </a:t>
            </a:r>
            <a:r>
              <a:rPr lang="fr-FR" sz="2400" dirty="0" smtClean="0">
                <a:latin typeface="Comic Sans MS" panose="030F0702030302020204" pitchFamily="66" charset="0"/>
              </a:rPr>
              <a:t>    survenant </a:t>
            </a:r>
            <a:r>
              <a:rPr lang="fr-FR" sz="2400" dirty="0">
                <a:latin typeface="Comic Sans MS" panose="030F0702030302020204" pitchFamily="66" charset="0"/>
              </a:rPr>
              <a:t>après la </a:t>
            </a:r>
            <a:r>
              <a:rPr lang="fr-FR" sz="2400" dirty="0" smtClean="0">
                <a:latin typeface="Comic Sans MS" panose="030F0702030302020204" pitchFamily="66" charset="0"/>
              </a:rPr>
              <a:t>mitose, </a:t>
            </a:r>
            <a:r>
              <a:rPr lang="fr-FR" sz="2400" dirty="0">
                <a:latin typeface="Comic Sans MS" panose="030F0702030302020204" pitchFamily="66" charset="0"/>
              </a:rPr>
              <a:t>mais avant </a:t>
            </a:r>
            <a:r>
              <a:rPr lang="fr-FR" sz="2400" dirty="0" smtClean="0">
                <a:latin typeface="Comic Sans MS" panose="030F0702030302020204" pitchFamily="66" charset="0"/>
              </a:rPr>
              <a:t>la </a:t>
            </a:r>
            <a:r>
              <a:rPr lang="fr-FR" sz="2400" dirty="0">
                <a:latin typeface="Comic Sans MS" panose="030F0702030302020204" pitchFamily="66" charset="0"/>
              </a:rPr>
              <a:t>synthèse de </a:t>
            </a:r>
            <a:endParaRPr lang="fr-FR" sz="2400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            l’ADN</a:t>
            </a:r>
            <a:r>
              <a:rPr lang="fr-FR" sz="2400" dirty="0">
                <a:latin typeface="Comic Sans MS" panose="030F0702030302020204" pitchFamily="66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fr-FR" sz="2400" dirty="0">
                <a:latin typeface="Comic Sans MS" panose="030F0702030302020204" pitchFamily="66" charset="0"/>
              </a:rPr>
              <a:t>	</a:t>
            </a:r>
            <a:r>
              <a:rPr lang="fr-FR" sz="2400" dirty="0" smtClean="0">
                <a:latin typeface="Comic Sans MS" panose="030F0702030302020204" pitchFamily="66" charset="0"/>
              </a:rPr>
              <a:t>      </a:t>
            </a:r>
            <a:r>
              <a:rPr lang="fr-FR" sz="2400" dirty="0">
                <a:latin typeface="Comic Sans MS" panose="030F0702030302020204" pitchFamily="66" charset="0"/>
              </a:rPr>
              <a:t>2) </a:t>
            </a:r>
            <a:r>
              <a:rPr lang="fr-FR" sz="2400" dirty="0" smtClean="0">
                <a:latin typeface="Comic Sans MS" panose="030F0702030302020204" pitchFamily="66" charset="0"/>
              </a:rPr>
              <a:t>Cassure </a:t>
            </a:r>
            <a:r>
              <a:rPr lang="fr-FR" sz="2400" dirty="0">
                <a:latin typeface="Comic Sans MS" panose="030F0702030302020204" pitchFamily="66" charset="0"/>
              </a:rPr>
              <a:t>de </a:t>
            </a:r>
            <a:r>
              <a:rPr lang="fr-FR" sz="2400" dirty="0" smtClean="0">
                <a:latin typeface="Comic Sans MS" panose="030F0702030302020204" pitchFamily="66" charset="0"/>
              </a:rPr>
              <a:t>la chromatide survenant </a:t>
            </a:r>
            <a:r>
              <a:rPr lang="fr-FR" sz="2400" dirty="0">
                <a:latin typeface="Comic Sans MS" panose="030F0702030302020204" pitchFamily="66" charset="0"/>
              </a:rPr>
              <a:t>avant la </a:t>
            </a:r>
            <a:r>
              <a:rPr lang="fr-FR" sz="2400" dirty="0" smtClean="0">
                <a:latin typeface="Comic Sans MS" panose="030F0702030302020204" pitchFamily="66" charset="0"/>
              </a:rPr>
              <a:t>mitose,</a:t>
            </a:r>
            <a:endParaRPr lang="fr-FR" sz="2400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400" dirty="0">
                <a:latin typeface="Comic Sans MS" panose="030F0702030302020204" pitchFamily="66" charset="0"/>
              </a:rPr>
              <a:t>           </a:t>
            </a:r>
            <a:r>
              <a:rPr lang="fr-FR" sz="2400" dirty="0" smtClean="0">
                <a:latin typeface="Comic Sans MS" panose="030F0702030302020204" pitchFamily="66" charset="0"/>
              </a:rPr>
              <a:t>  après le dédoublement </a:t>
            </a:r>
            <a:r>
              <a:rPr lang="fr-FR" sz="2400" dirty="0">
                <a:latin typeface="Comic Sans MS" panose="030F0702030302020204" pitchFamily="66" charset="0"/>
              </a:rPr>
              <a:t>du contenu en ADN </a:t>
            </a:r>
            <a:r>
              <a:rPr lang="fr-FR" sz="2400" dirty="0" smtClean="0">
                <a:latin typeface="Comic Sans MS" panose="030F0702030302020204" pitchFamily="66" charset="0"/>
              </a:rPr>
              <a:t>ou </a:t>
            </a:r>
            <a:r>
              <a:rPr lang="fr-FR" sz="2400" dirty="0">
                <a:latin typeface="Comic Sans MS" panose="030F0702030302020204" pitchFamily="66" charset="0"/>
              </a:rPr>
              <a:t>mieux </a:t>
            </a:r>
            <a:endParaRPr lang="fr-FR" sz="2400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            la synthèse </a:t>
            </a:r>
            <a:r>
              <a:rPr lang="fr-FR" sz="2400" dirty="0">
                <a:latin typeface="Comic Sans MS" panose="030F0702030302020204" pitchFamily="66" charset="0"/>
              </a:rPr>
              <a:t>de l’ADN.</a:t>
            </a:r>
          </a:p>
        </p:txBody>
      </p:sp>
      <p:sp>
        <p:nvSpPr>
          <p:cNvPr id="386052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AA79A3C-61E4-4004-A27E-DE3CE71D0B93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408020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200" dirty="0">
                <a:latin typeface="Comic Sans MS" panose="030F0702030302020204" pitchFamily="66" charset="0"/>
              </a:rPr>
              <a:t/>
            </a:r>
            <a:br>
              <a:rPr lang="fr-FR" sz="3200" dirty="0">
                <a:latin typeface="Comic Sans MS" panose="030F0702030302020204" pitchFamily="66" charset="0"/>
              </a:rPr>
            </a:br>
            <a:endParaRPr lang="fr-FR" sz="2800" dirty="0">
              <a:latin typeface="Comic Sans MS" panose="030F0702030302020204" pitchFamily="66" charset="0"/>
            </a:endParaRPr>
          </a:p>
        </p:txBody>
      </p:sp>
      <p:sp>
        <p:nvSpPr>
          <p:cNvPr id="387075" name="Rectangle 3"/>
          <p:cNvSpPr>
            <a:spLocks noGrp="1" noChangeArrowheads="1"/>
          </p:cNvSpPr>
          <p:nvPr>
            <p:ph idx="1"/>
          </p:nvPr>
        </p:nvSpPr>
        <p:spPr>
          <a:xfrm>
            <a:off x="1352282" y="1844676"/>
            <a:ext cx="9126806" cy="50133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fr-FR" dirty="0">
                <a:latin typeface="Comic Sans MS" panose="030F0702030302020204" pitchFamily="66" charset="0"/>
              </a:rPr>
              <a:t>Conséquences des aberrations chromosomiques: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>
                <a:latin typeface="Comic Sans MS" panose="030F0702030302020204" pitchFamily="66" charset="0"/>
              </a:rPr>
              <a:t>	1) Réparation de la lésion chromosomique: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>
                <a:latin typeface="Comic Sans MS" panose="030F0702030302020204" pitchFamily="66" charset="0"/>
              </a:rPr>
              <a:t>       restitution du fragment cassé, avec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>
                <a:latin typeface="Comic Sans MS" panose="030F0702030302020204" pitchFamily="66" charset="0"/>
              </a:rPr>
              <a:t>       récupération de la fonction perturbée;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>
                <a:latin typeface="Comic Sans MS" panose="030F0702030302020204" pitchFamily="66" charset="0"/>
              </a:rPr>
              <a:t>	2) Persistance de l’aberration, par délétion;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>
                <a:latin typeface="Comic Sans MS" panose="030F0702030302020204" pitchFamily="66" charset="0"/>
              </a:rPr>
              <a:t>       le fragment ne parvient pas à se joindre </a:t>
            </a:r>
            <a:r>
              <a:rPr lang="fr-FR" dirty="0" smtClean="0">
                <a:latin typeface="Comic Sans MS" panose="030F0702030302020204" pitchFamily="66" charset="0"/>
              </a:rPr>
              <a:t>au</a:t>
            </a:r>
            <a:endParaRPr lang="fr-FR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>
                <a:latin typeface="Comic Sans MS" panose="030F0702030302020204" pitchFamily="66" charset="0"/>
              </a:rPr>
              <a:t>       </a:t>
            </a:r>
            <a:r>
              <a:rPr lang="fr-FR" dirty="0" smtClean="0">
                <a:latin typeface="Comic Sans MS" panose="030F0702030302020204" pitchFamily="66" charset="0"/>
              </a:rPr>
              <a:t>chromosome </a:t>
            </a:r>
            <a:r>
              <a:rPr lang="fr-FR" dirty="0">
                <a:latin typeface="Comic Sans MS" panose="030F0702030302020204" pitchFamily="66" charset="0"/>
              </a:rPr>
              <a:t>et se perd;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>
                <a:latin typeface="Comic Sans MS" panose="030F0702030302020204" pitchFamily="66" charset="0"/>
              </a:rPr>
              <a:t> </a:t>
            </a:r>
            <a:r>
              <a:rPr lang="fr-FR" dirty="0" smtClean="0">
                <a:latin typeface="Comic Sans MS" panose="030F0702030302020204" pitchFamily="66" charset="0"/>
              </a:rPr>
              <a:t> 3</a:t>
            </a:r>
            <a:r>
              <a:rPr lang="fr-FR" dirty="0">
                <a:latin typeface="Comic Sans MS" panose="030F0702030302020204" pitchFamily="66" charset="0"/>
              </a:rPr>
              <a:t>) Réalignement et jonction du fragment à  </a:t>
            </a:r>
            <a:r>
              <a:rPr lang="fr-FR" dirty="0" smtClean="0">
                <a:latin typeface="Comic Sans MS" panose="030F0702030302020204" pitchFamily="66" charset="0"/>
              </a:rPr>
              <a:t>un autre     </a:t>
            </a:r>
            <a:endParaRPr lang="fr-FR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 smtClean="0">
                <a:latin typeface="Comic Sans MS" panose="030F0702030302020204" pitchFamily="66" charset="0"/>
              </a:rPr>
              <a:t>       chromosome</a:t>
            </a:r>
            <a:r>
              <a:rPr lang="fr-FR" dirty="0">
                <a:latin typeface="Comic Sans MS" panose="030F0702030302020204" pitchFamily="66" charset="0"/>
              </a:rPr>
              <a:t>; persistance de </a:t>
            </a:r>
            <a:r>
              <a:rPr lang="fr-FR" dirty="0" smtClean="0">
                <a:latin typeface="Comic Sans MS" panose="030F0702030302020204" pitchFamily="66" charset="0"/>
              </a:rPr>
              <a:t>l’anomalie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dirty="0">
                <a:latin typeface="Comic Sans MS" panose="030F0702030302020204" pitchFamily="66" charset="0"/>
              </a:rPr>
              <a:t> </a:t>
            </a:r>
            <a:r>
              <a:rPr lang="fr-FR" dirty="0" smtClean="0">
                <a:latin typeface="Comic Sans MS" panose="030F0702030302020204" pitchFamily="66" charset="0"/>
              </a:rPr>
              <a:t>      chromosomique</a:t>
            </a:r>
            <a:endParaRPr lang="fr-FR" dirty="0">
              <a:latin typeface="Comic Sans MS" panose="030F0702030302020204" pitchFamily="66" charset="0"/>
            </a:endParaRPr>
          </a:p>
        </p:txBody>
      </p:sp>
      <p:sp>
        <p:nvSpPr>
          <p:cNvPr id="387076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AD3AF96-A6D1-497F-8EDC-FE649CE30F10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146086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14901" y="214314"/>
            <a:ext cx="8953075" cy="1127125"/>
          </a:xfrm>
        </p:spPr>
        <p:txBody>
          <a:bodyPr/>
          <a:lstStyle/>
          <a:p>
            <a:pPr eaLnBrk="1" hangingPunct="1"/>
            <a:r>
              <a:rPr lang="fr-FR" sz="28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6</a:t>
            </a:r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. Comment reconnaître une radiolésion?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idx="1"/>
          </p:nvPr>
        </p:nvSpPr>
        <p:spPr>
          <a:xfrm>
            <a:off x="1970467" y="1674254"/>
            <a:ext cx="8809149" cy="5183746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Pas toujours pas facile, car la symptomatologie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n’est pas spécifique</a:t>
            </a: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L’association </a:t>
            </a: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des certains signes </a:t>
            </a: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peut être nécessaire </a:t>
            </a: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pour </a:t>
            </a: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le diagnostic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La notion d’explosion ou d’irradiation accidentelle est capitale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L’évolution des lésions est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fr-FR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fr-FR" dirty="0">
              <a:latin typeface="Comic Sans MS" panose="030F0702030302020204" pitchFamily="66" charset="0"/>
            </a:endParaRPr>
          </a:p>
        </p:txBody>
      </p:sp>
      <p:sp>
        <p:nvSpPr>
          <p:cNvPr id="388100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729B3C3-69A6-4B39-8763-4070DEB57EB3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369341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Cas d’exposition accidentelle aux radiations</a:t>
            </a:r>
          </a:p>
          <a:p>
            <a:pPr>
              <a:buNone/>
            </a:pPr>
            <a:endParaRPr lang="fr-FR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>
              <a:buNone/>
            </a:pP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	1) Exposition externe: affecte le corps entier ou se </a:t>
            </a: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limite </a:t>
            </a: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à </a:t>
            </a:r>
            <a:endParaRPr lang="fr-FR" dirty="0" smtClean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>
              <a:buNone/>
            </a:pP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     des </a:t>
            </a: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parties 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± </a:t>
            </a: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étendues de l’organisme;</a:t>
            </a:r>
          </a:p>
          <a:p>
            <a:pPr>
              <a:buNone/>
            </a:pP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	2) Exposition interne: contamination par des </a:t>
            </a: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substances </a:t>
            </a:r>
          </a:p>
          <a:p>
            <a:pPr>
              <a:buNone/>
            </a:pP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     radioactives </a:t>
            </a: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ingérées, inhalées ou </a:t>
            </a: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déposées sur des </a:t>
            </a:r>
          </a:p>
          <a:p>
            <a:pPr>
              <a:buNone/>
            </a:pPr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     blessures.</a:t>
            </a:r>
          </a:p>
          <a:p>
            <a:pPr>
              <a:buNone/>
            </a:pPr>
            <a:r>
              <a:rPr lang="fr-FR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   </a:t>
            </a:r>
            <a:endParaRPr lang="fr-FR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40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2800">
                <a:latin typeface="Comic Sans MS" panose="030F0702030302020204" pitchFamily="66" charset="0"/>
              </a:rPr>
              <a:t>Comment reconnaître une radiolésion? (suite)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idx="1"/>
          </p:nvPr>
        </p:nvSpPr>
        <p:spPr>
          <a:xfrm>
            <a:off x="1841680" y="1481070"/>
            <a:ext cx="6503830" cy="4538730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fr-FR" sz="2000" b="1" dirty="0" smtClean="0">
                <a:latin typeface="Arial Black" panose="020B0A04020102020204" pitchFamily="34" charset="0"/>
              </a:rPr>
              <a:t>Diagnostic différentiel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arenR"/>
            </a:pPr>
            <a:r>
              <a:rPr lang="fr-FR" sz="2000" b="1" dirty="0" smtClean="0">
                <a:latin typeface="Arial Black" panose="020B0A04020102020204" pitchFamily="34" charset="0"/>
              </a:rPr>
              <a:t>Infections intestinales</a:t>
            </a:r>
          </a:p>
          <a:p>
            <a:pPr eaLnBrk="1" hangingPunct="1">
              <a:buFont typeface="Wingdings" panose="05000000000000000000" pitchFamily="2" charset="2"/>
              <a:buAutoNum type="arabicParenR"/>
            </a:pPr>
            <a:r>
              <a:rPr lang="fr-FR" sz="2000" b="1" dirty="0" smtClean="0">
                <a:latin typeface="Arial Black" panose="020B0A04020102020204" pitchFamily="34" charset="0"/>
              </a:rPr>
              <a:t>   Empoisonnement alimentaire ou allergie</a:t>
            </a:r>
          </a:p>
          <a:p>
            <a:pPr eaLnBrk="1" hangingPunct="1">
              <a:buFont typeface="Wingdings" panose="05000000000000000000" pitchFamily="2" charset="2"/>
              <a:buAutoNum type="arabicParenR"/>
            </a:pPr>
            <a:r>
              <a:rPr lang="fr-FR" sz="2000" b="1" dirty="0" smtClean="0">
                <a:latin typeface="Arial Black" panose="020B0A04020102020204" pitchFamily="34" charset="0"/>
              </a:rPr>
              <a:t>   Piqures d’insectes</a:t>
            </a:r>
          </a:p>
          <a:p>
            <a:pPr eaLnBrk="1" hangingPunct="1">
              <a:buFont typeface="Wingdings" panose="05000000000000000000" pitchFamily="2" charset="2"/>
              <a:buAutoNum type="arabicParenR"/>
            </a:pPr>
            <a:r>
              <a:rPr lang="fr-FR" sz="2000" b="1" dirty="0" smtClean="0">
                <a:latin typeface="Arial Black" panose="020B0A04020102020204" pitchFamily="34" charset="0"/>
              </a:rPr>
              <a:t>   Antécédents de maladies de la peau ou </a:t>
            </a:r>
          </a:p>
          <a:p>
            <a:pPr marL="0" indent="0" eaLnBrk="1" hangingPunct="1">
              <a:buNone/>
            </a:pPr>
            <a:r>
              <a:rPr lang="fr-FR" sz="2000" b="1" dirty="0" smtClean="0">
                <a:latin typeface="Arial Black" panose="020B0A04020102020204" pitchFamily="34" charset="0"/>
              </a:rPr>
              <a:t>       d’allergie (desquamation, dépilation de    </a:t>
            </a:r>
          </a:p>
          <a:p>
            <a:pPr marL="0" indent="0" eaLnBrk="1" hangingPunct="1">
              <a:buNone/>
            </a:pPr>
            <a:r>
              <a:rPr lang="fr-FR" sz="2000" b="1" dirty="0">
                <a:latin typeface="Arial Black" panose="020B0A04020102020204" pitchFamily="34" charset="0"/>
              </a:rPr>
              <a:t> </a:t>
            </a:r>
            <a:r>
              <a:rPr lang="fr-FR" sz="2000" b="1" dirty="0" smtClean="0">
                <a:latin typeface="Arial Black" panose="020B0A04020102020204" pitchFamily="34" charset="0"/>
              </a:rPr>
              <a:t>      la zone exposée et érythème depuis 2-4  </a:t>
            </a:r>
          </a:p>
          <a:p>
            <a:pPr marL="0" indent="0" eaLnBrk="1" hangingPunct="1">
              <a:buNone/>
            </a:pPr>
            <a:r>
              <a:rPr lang="fr-FR" sz="2000" b="1" dirty="0">
                <a:latin typeface="Arial Black" panose="020B0A04020102020204" pitchFamily="34" charset="0"/>
              </a:rPr>
              <a:t> </a:t>
            </a:r>
            <a:r>
              <a:rPr lang="fr-FR" sz="2000" b="1" dirty="0" smtClean="0">
                <a:latin typeface="Arial Black" panose="020B0A04020102020204" pitchFamily="34" charset="0"/>
              </a:rPr>
              <a:t>      semaines</a:t>
            </a:r>
            <a:endParaRPr lang="fr-FR" sz="2400" dirty="0" smtClean="0">
              <a:latin typeface="Arial Black" panose="020B0A04020102020204" pitchFamily="34" charset="0"/>
            </a:endParaRPr>
          </a:p>
        </p:txBody>
      </p:sp>
      <p:sp>
        <p:nvSpPr>
          <p:cNvPr id="38912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5BB546E-D0C2-4E05-AC2F-D7EF4F2FF776}" type="slidenum">
              <a:rPr lang="fr-F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314102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 smtClean="0">
                <a:latin typeface="Arial Black" panose="020B0A04020102020204" pitchFamily="34" charset="0"/>
              </a:rPr>
              <a:t>7. </a:t>
            </a:r>
            <a:r>
              <a:rPr lang="fr-FR" sz="2400" b="1" dirty="0">
                <a:latin typeface="Arial Black" panose="020B0A04020102020204" pitchFamily="34" charset="0"/>
              </a:rPr>
              <a:t>Que doit  faire le médecin?</a:t>
            </a:r>
            <a:r>
              <a:rPr lang="fr-FR" sz="2400" dirty="0">
                <a:latin typeface="Arial Black" panose="020B0A04020102020204" pitchFamily="34" charset="0"/>
              </a:rPr>
              <a:t/>
            </a:r>
            <a:br>
              <a:rPr lang="fr-FR" sz="2400" dirty="0">
                <a:latin typeface="Arial Black" panose="020B0A04020102020204" pitchFamily="34" charset="0"/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fr-FR" sz="2000" dirty="0">
              <a:latin typeface="Arial Black" panose="020B0A04020102020204" pitchFamily="34" charset="0"/>
            </a:endParaRPr>
          </a:p>
          <a:p>
            <a:pPr marL="457200" indent="-457200">
              <a:buAutoNum type="arabicParenR"/>
            </a:pPr>
            <a:r>
              <a:rPr lang="fr-FR" sz="2000" dirty="0" smtClean="0">
                <a:latin typeface="Arial Black" panose="020B0A04020102020204" pitchFamily="34" charset="0"/>
              </a:rPr>
              <a:t>Chercher </a:t>
            </a:r>
            <a:r>
              <a:rPr lang="fr-FR" sz="2000" dirty="0">
                <a:latin typeface="Arial Black" panose="020B0A04020102020204" pitchFamily="34" charset="0"/>
              </a:rPr>
              <a:t>à tout prix à sauver la vie d’un malade avec lésion ou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      maladie classique</a:t>
            </a:r>
            <a:r>
              <a:rPr lang="fr-FR" sz="2000" dirty="0">
                <a:latin typeface="Arial Black" panose="020B0A04020102020204" pitchFamily="34" charset="0"/>
              </a:rPr>
              <a:t>, en lui administrant des soins;</a:t>
            </a:r>
          </a:p>
          <a:p>
            <a:pPr marL="457200" indent="-457200">
              <a:buAutoNum type="arabicParenR" startAt="2"/>
            </a:pPr>
            <a:r>
              <a:rPr lang="fr-FR" sz="2000" dirty="0" smtClean="0">
                <a:latin typeface="Arial Black" panose="020B0A04020102020204" pitchFamily="34" charset="0"/>
              </a:rPr>
              <a:t>Avoir </a:t>
            </a:r>
            <a:r>
              <a:rPr lang="fr-FR" sz="2000" dirty="0">
                <a:latin typeface="Arial Black" panose="020B0A04020102020204" pitchFamily="34" charset="0"/>
              </a:rPr>
              <a:t>conscience que la personne radio-lésée ne présente aucun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      risque sanitaire </a:t>
            </a:r>
            <a:r>
              <a:rPr lang="fr-FR" sz="2000" dirty="0">
                <a:latin typeface="Arial Black" panose="020B0A04020102020204" pitchFamily="34" charset="0"/>
              </a:rPr>
              <a:t>pour le médecin ou le personnel;</a:t>
            </a: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3)  </a:t>
            </a:r>
            <a:r>
              <a:rPr lang="fr-FR" sz="2000" dirty="0" smtClean="0">
                <a:latin typeface="Arial Black" panose="020B0A04020102020204" pitchFamily="34" charset="0"/>
              </a:rPr>
              <a:t> Ne </a:t>
            </a:r>
            <a:r>
              <a:rPr lang="fr-FR" sz="2000" dirty="0">
                <a:latin typeface="Arial Black" panose="020B0A04020102020204" pitchFamily="34" charset="0"/>
              </a:rPr>
              <a:t>pas toucher tout objet insolite  appartenant au malade;</a:t>
            </a: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4)  </a:t>
            </a:r>
            <a:r>
              <a:rPr lang="fr-FR" sz="2000" dirty="0" smtClean="0">
                <a:latin typeface="Arial Black" panose="020B0A04020102020204" pitchFamily="34" charset="0"/>
              </a:rPr>
              <a:t> Déplacer </a:t>
            </a:r>
            <a:r>
              <a:rPr lang="fr-FR" sz="2000" dirty="0">
                <a:latin typeface="Arial Black" panose="020B0A04020102020204" pitchFamily="34" charset="0"/>
              </a:rPr>
              <a:t>le personnel et d’autres malades dans une autre salle en</a:t>
            </a: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attendant </a:t>
            </a:r>
            <a:r>
              <a:rPr lang="fr-FR" sz="2000" dirty="0">
                <a:latin typeface="Arial Black" panose="020B0A04020102020204" pitchFamily="34" charset="0"/>
              </a:rPr>
              <a:t>le contrôle par un </a:t>
            </a:r>
            <a:r>
              <a:rPr lang="fr-FR" sz="2000" dirty="0" err="1">
                <a:latin typeface="Arial Black" panose="020B0A04020102020204" pitchFamily="34" charset="0"/>
              </a:rPr>
              <a:t>radio-protectionniste</a:t>
            </a:r>
            <a:r>
              <a:rPr lang="fr-FR" sz="2000" dirty="0">
                <a:latin typeface="Arial Black" panose="020B0A04020102020204" pitchFamily="34" charset="0"/>
              </a:rPr>
              <a:t> (pour déterminer la</a:t>
            </a: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nature </a:t>
            </a:r>
            <a:r>
              <a:rPr lang="fr-FR" sz="2000" dirty="0">
                <a:latin typeface="Arial Black" panose="020B0A04020102020204" pitchFamily="34" charset="0"/>
              </a:rPr>
              <a:t>de l’objet suspect</a:t>
            </a:r>
            <a:r>
              <a:rPr lang="fr-FR" sz="2000" dirty="0" smtClean="0">
                <a:latin typeface="Arial Black" panose="020B0A04020102020204" pitchFamily="34" charset="0"/>
              </a:rPr>
              <a:t>);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6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fr-FR" sz="8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8000" dirty="0" smtClean="0">
                <a:latin typeface="Arial Black" panose="020B0A04020102020204" pitchFamily="34" charset="0"/>
              </a:rPr>
              <a:t>5) Isoler le malade devant toute suspicion de contamination</a:t>
            </a:r>
            <a:r>
              <a:rPr lang="fr-FR" sz="8000" dirty="0">
                <a:latin typeface="Arial Black" panose="020B0A04020102020204" pitchFamily="34" charset="0"/>
              </a:rPr>
              <a:t>, pour éviter </a:t>
            </a:r>
            <a:endParaRPr lang="fr-FR" sz="8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 </a:t>
            </a:r>
            <a:r>
              <a:rPr lang="fr-FR" sz="8000" dirty="0" smtClean="0">
                <a:latin typeface="Arial Black" panose="020B0A04020102020204" pitchFamily="34" charset="0"/>
              </a:rPr>
              <a:t>   toute </a:t>
            </a:r>
            <a:r>
              <a:rPr lang="fr-FR" sz="8000" dirty="0">
                <a:latin typeface="Arial Black" panose="020B0A04020102020204" pitchFamily="34" charset="0"/>
              </a:rPr>
              <a:t>dispersion des matières </a:t>
            </a:r>
            <a:r>
              <a:rPr lang="fr-FR" sz="8000" dirty="0" smtClean="0">
                <a:latin typeface="Arial Black" panose="020B0A04020102020204" pitchFamily="34" charset="0"/>
              </a:rPr>
              <a:t>radioactives</a:t>
            </a:r>
            <a:r>
              <a:rPr lang="fr-FR" sz="8000" dirty="0">
                <a:latin typeface="Arial Black" panose="020B0A04020102020204" pitchFamily="34" charset="0"/>
              </a:rPr>
              <a:t>;</a:t>
            </a: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6) </a:t>
            </a:r>
            <a:r>
              <a:rPr lang="fr-FR" sz="8000" dirty="0" smtClean="0">
                <a:latin typeface="Arial Black" panose="020B0A04020102020204" pitchFamily="34" charset="0"/>
              </a:rPr>
              <a:t>Exiger le contrôle des </a:t>
            </a:r>
            <a:r>
              <a:rPr lang="fr-FR" sz="8000" dirty="0">
                <a:latin typeface="Arial Black" panose="020B0A04020102020204" pitchFamily="34" charset="0"/>
              </a:rPr>
              <a:t>autorités de sûreté radiologique ou service </a:t>
            </a:r>
            <a:endParaRPr lang="fr-FR" sz="8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 </a:t>
            </a:r>
            <a:r>
              <a:rPr lang="fr-FR" sz="8000" dirty="0" smtClean="0">
                <a:latin typeface="Arial Black" panose="020B0A04020102020204" pitchFamily="34" charset="0"/>
              </a:rPr>
              <a:t>    de radioprotection</a:t>
            </a:r>
            <a:r>
              <a:rPr lang="fr-FR" sz="8000" dirty="0">
                <a:latin typeface="Arial Black" panose="020B0A04020102020204" pitchFamily="34" charset="0"/>
              </a:rPr>
              <a:t>;</a:t>
            </a: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7) </a:t>
            </a:r>
            <a:r>
              <a:rPr lang="fr-FR" sz="8000" dirty="0" smtClean="0">
                <a:latin typeface="Arial Black" panose="020B0A04020102020204" pitchFamily="34" charset="0"/>
              </a:rPr>
              <a:t>Faire un </a:t>
            </a:r>
            <a:r>
              <a:rPr lang="fr-FR" sz="8000" dirty="0">
                <a:latin typeface="Arial Black" panose="020B0A04020102020204" pitchFamily="34" charset="0"/>
              </a:rPr>
              <a:t>hémogramme complet toutes les 4-6 heures </a:t>
            </a:r>
            <a:r>
              <a:rPr lang="fr-FR" sz="8000" dirty="0" smtClean="0">
                <a:latin typeface="Arial Black" panose="020B0A04020102020204" pitchFamily="34" charset="0"/>
              </a:rPr>
              <a:t>pendant </a:t>
            </a:r>
            <a:r>
              <a:rPr lang="fr-FR" sz="8000" dirty="0">
                <a:latin typeface="Arial Black" panose="020B0A04020102020204" pitchFamily="34" charset="0"/>
              </a:rPr>
              <a:t>une </a:t>
            </a:r>
            <a:endParaRPr lang="fr-FR" sz="8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 </a:t>
            </a:r>
            <a:r>
              <a:rPr lang="fr-FR" sz="8000" dirty="0" smtClean="0">
                <a:latin typeface="Arial Black" panose="020B0A04020102020204" pitchFamily="34" charset="0"/>
              </a:rPr>
              <a:t>    journée</a:t>
            </a:r>
            <a:r>
              <a:rPr lang="fr-FR" sz="8000" dirty="0">
                <a:latin typeface="Arial Black" panose="020B0A04020102020204" pitchFamily="34" charset="0"/>
              </a:rPr>
              <a:t>:</a:t>
            </a:r>
          </a:p>
          <a:p>
            <a:pPr marL="0" indent="0">
              <a:buNone/>
            </a:pPr>
            <a:r>
              <a:rPr lang="fr-FR" sz="8000" dirty="0" smtClean="0">
                <a:latin typeface="Arial Black" panose="020B0A04020102020204" pitchFamily="34" charset="0"/>
              </a:rPr>
              <a:t>    * </a:t>
            </a:r>
            <a:r>
              <a:rPr lang="fr-FR" sz="8000" dirty="0">
                <a:latin typeface="Arial Black" panose="020B0A04020102020204" pitchFamily="34" charset="0"/>
              </a:rPr>
              <a:t>Rechercher la baisse du nombre absolu des lymphocytes en cas </a:t>
            </a:r>
          </a:p>
          <a:p>
            <a:pPr marL="0" indent="0">
              <a:buNone/>
            </a:pPr>
            <a:r>
              <a:rPr lang="fr-FR" sz="8000" dirty="0" smtClean="0">
                <a:latin typeface="Arial Black" panose="020B0A04020102020204" pitchFamily="34" charset="0"/>
              </a:rPr>
              <a:t>        d’exposition </a:t>
            </a:r>
            <a:r>
              <a:rPr lang="fr-FR" sz="8000" dirty="0">
                <a:latin typeface="Arial Black" panose="020B0A04020102020204" pitchFamily="34" charset="0"/>
              </a:rPr>
              <a:t>récente;</a:t>
            </a:r>
          </a:p>
          <a:p>
            <a:pPr marL="0" indent="0">
              <a:buNone/>
            </a:pPr>
            <a:r>
              <a:rPr lang="fr-FR" sz="8000" dirty="0" smtClean="0">
                <a:latin typeface="Arial Black" panose="020B0A04020102020204" pitchFamily="34" charset="0"/>
              </a:rPr>
              <a:t>    </a:t>
            </a:r>
            <a:r>
              <a:rPr lang="fr-FR" sz="8000" dirty="0">
                <a:latin typeface="Arial Black" panose="020B0A04020102020204" pitchFamily="34" charset="0"/>
              </a:rPr>
              <a:t>* Penser à l’éventualité d’une exposition 3-4 semaines auparavant </a:t>
            </a:r>
            <a:endParaRPr lang="fr-FR" sz="8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 </a:t>
            </a:r>
            <a:r>
              <a:rPr lang="fr-FR" sz="8000" dirty="0" smtClean="0">
                <a:latin typeface="Arial Black" panose="020B0A04020102020204" pitchFamily="34" charset="0"/>
              </a:rPr>
              <a:t>       </a:t>
            </a:r>
            <a:r>
              <a:rPr lang="fr-FR" sz="8000" dirty="0">
                <a:latin typeface="Arial Black" panose="020B0A04020102020204" pitchFamily="34" charset="0"/>
              </a:rPr>
              <a:t>quand les taux initiaux des globules blancs et des </a:t>
            </a:r>
            <a:r>
              <a:rPr lang="fr-FR" sz="8000" dirty="0" smtClean="0">
                <a:latin typeface="Arial Black" panose="020B0A04020102020204" pitchFamily="34" charset="0"/>
              </a:rPr>
              <a:t>plaquettes </a:t>
            </a:r>
            <a:r>
              <a:rPr lang="fr-FR" sz="8000" dirty="0">
                <a:latin typeface="Arial Black" panose="020B0A04020102020204" pitchFamily="34" charset="0"/>
              </a:rPr>
              <a:t>sont </a:t>
            </a:r>
            <a:endParaRPr lang="fr-FR" sz="8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 </a:t>
            </a:r>
            <a:r>
              <a:rPr lang="fr-FR" sz="8000" dirty="0" smtClean="0">
                <a:latin typeface="Arial Black" panose="020B0A04020102020204" pitchFamily="34" charset="0"/>
              </a:rPr>
              <a:t>       aussi </a:t>
            </a:r>
            <a:r>
              <a:rPr lang="fr-FR" sz="8000" dirty="0">
                <a:latin typeface="Arial Black" panose="020B0A04020102020204" pitchFamily="34" charset="0"/>
              </a:rPr>
              <a:t>effondrés </a:t>
            </a:r>
            <a:r>
              <a:rPr lang="fr-FR" sz="8000" dirty="0" smtClean="0">
                <a:latin typeface="Arial Black" panose="020B0A04020102020204" pitchFamily="34" charset="0"/>
              </a:rPr>
              <a:t>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014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8) Avertir les autorités sanitaires et service de radioprotection si l’on </a:t>
            </a:r>
          </a:p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    </a:t>
            </a:r>
            <a:r>
              <a:rPr lang="fr-FR" sz="2000" dirty="0">
                <a:latin typeface="Arial Black" panose="020B0A04020102020204" pitchFamily="34" charset="0"/>
              </a:rPr>
              <a:t>diagnostique ou soupçonne une </a:t>
            </a:r>
            <a:r>
              <a:rPr lang="fr-FR" sz="2000" dirty="0" smtClean="0">
                <a:latin typeface="Arial Black" panose="020B0A04020102020204" pitchFamily="34" charset="0"/>
              </a:rPr>
              <a:t>radiolésion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34040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fr-FR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4200" b="1" dirty="0" smtClean="0">
                <a:latin typeface="Arial Black" panose="020B0A04020102020204" pitchFamily="34" charset="0"/>
              </a:rPr>
              <a:t>8. </a:t>
            </a:r>
            <a:r>
              <a:rPr lang="fr-FR" sz="4200" b="1" dirty="0">
                <a:latin typeface="Arial Black" panose="020B0A04020102020204" pitchFamily="34" charset="0"/>
              </a:rPr>
              <a:t>Principes de protection contre les radiations</a:t>
            </a:r>
            <a:endParaRPr lang="fr-FR" sz="42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fr-FR" sz="36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3600" dirty="0">
                <a:latin typeface="Arial Black" panose="020B0A04020102020204" pitchFamily="34" charset="0"/>
              </a:rPr>
              <a:t> </a:t>
            </a:r>
            <a:r>
              <a:rPr lang="fr-FR" sz="3600" dirty="0" smtClean="0">
                <a:latin typeface="Arial Black" panose="020B0A04020102020204" pitchFamily="34" charset="0"/>
              </a:rPr>
              <a:t>     8.1. </a:t>
            </a:r>
            <a:r>
              <a:rPr lang="fr-FR" sz="3600" dirty="0">
                <a:latin typeface="Arial Black" panose="020B0A04020102020204" pitchFamily="34" charset="0"/>
              </a:rPr>
              <a:t>Normes de radioprotection</a:t>
            </a:r>
          </a:p>
          <a:p>
            <a:pPr marL="457200" lvl="1" indent="0">
              <a:buNone/>
            </a:pPr>
            <a:endParaRPr lang="fr-FR" sz="3600" dirty="0" smtClean="0">
              <a:latin typeface="Arial Black" panose="020B0A04020102020204" pitchFamily="34" charset="0"/>
            </a:endParaRPr>
          </a:p>
          <a:p>
            <a:pPr marL="1371600" lvl="2" indent="-457200">
              <a:buAutoNum type="arabicParenR"/>
            </a:pPr>
            <a:r>
              <a:rPr lang="fr-FR" sz="3600" dirty="0" smtClean="0">
                <a:latin typeface="Arial Black" panose="020B0A04020102020204" pitchFamily="34" charset="0"/>
              </a:rPr>
              <a:t>La </a:t>
            </a:r>
            <a:r>
              <a:rPr lang="fr-FR" sz="3600" dirty="0">
                <a:latin typeface="Arial Black" panose="020B0A04020102020204" pitchFamily="34" charset="0"/>
              </a:rPr>
              <a:t>justification de la pratique </a:t>
            </a:r>
            <a:endParaRPr lang="fr-FR" sz="3600" dirty="0" smtClean="0">
              <a:latin typeface="Arial Black" panose="020B0A04020102020204" pitchFamily="34" charset="0"/>
            </a:endParaRPr>
          </a:p>
          <a:p>
            <a:pPr marL="914400" lvl="2" indent="0">
              <a:buNone/>
            </a:pPr>
            <a:r>
              <a:rPr lang="fr-FR" sz="3600" dirty="0">
                <a:latin typeface="Arial Black" panose="020B0A04020102020204" pitchFamily="34" charset="0"/>
              </a:rPr>
              <a:t> </a:t>
            </a:r>
            <a:r>
              <a:rPr lang="fr-FR" sz="3600" dirty="0" smtClean="0">
                <a:latin typeface="Arial Black" panose="020B0A04020102020204" pitchFamily="34" charset="0"/>
              </a:rPr>
              <a:t>      Toute </a:t>
            </a:r>
            <a:r>
              <a:rPr lang="fr-FR" sz="3600" dirty="0">
                <a:latin typeface="Arial Black" panose="020B0A04020102020204" pitchFamily="34" charset="0"/>
              </a:rPr>
              <a:t>pratique entraînant l’exposition de l’homme aux </a:t>
            </a:r>
            <a:endParaRPr lang="fr-FR" sz="3600" dirty="0" smtClean="0">
              <a:latin typeface="Arial Black" panose="020B0A04020102020204" pitchFamily="34" charset="0"/>
            </a:endParaRPr>
          </a:p>
          <a:p>
            <a:pPr marL="914400" lvl="2" indent="0">
              <a:buNone/>
            </a:pPr>
            <a:r>
              <a:rPr lang="fr-FR" sz="3600" dirty="0">
                <a:latin typeface="Arial Black" panose="020B0A04020102020204" pitchFamily="34" charset="0"/>
              </a:rPr>
              <a:t> </a:t>
            </a:r>
            <a:r>
              <a:rPr lang="fr-FR" sz="3600" dirty="0" smtClean="0">
                <a:latin typeface="Arial Black" panose="020B0A04020102020204" pitchFamily="34" charset="0"/>
              </a:rPr>
              <a:t>      rayonnements ionisants </a:t>
            </a:r>
            <a:r>
              <a:rPr lang="fr-FR" sz="3600" dirty="0">
                <a:latin typeface="Arial Black" panose="020B0A04020102020204" pitchFamily="34" charset="0"/>
              </a:rPr>
              <a:t>doit être justifiée par rapport aux </a:t>
            </a:r>
            <a:endParaRPr lang="fr-FR" sz="3600" dirty="0" smtClean="0">
              <a:latin typeface="Arial Black" panose="020B0A04020102020204" pitchFamily="34" charset="0"/>
            </a:endParaRPr>
          </a:p>
          <a:p>
            <a:pPr marL="914400" lvl="2" indent="0">
              <a:buNone/>
            </a:pPr>
            <a:r>
              <a:rPr lang="fr-FR" sz="3600" dirty="0">
                <a:latin typeface="Arial Black" panose="020B0A04020102020204" pitchFamily="34" charset="0"/>
              </a:rPr>
              <a:t> </a:t>
            </a:r>
            <a:r>
              <a:rPr lang="fr-FR" sz="3600" dirty="0" smtClean="0">
                <a:latin typeface="Arial Black" panose="020B0A04020102020204" pitchFamily="34" charset="0"/>
              </a:rPr>
              <a:t>      avantages </a:t>
            </a:r>
            <a:r>
              <a:rPr lang="fr-FR" sz="3600" dirty="0">
                <a:latin typeface="Arial Black" panose="020B0A04020102020204" pitchFamily="34" charset="0"/>
              </a:rPr>
              <a:t>que l’on en </a:t>
            </a:r>
            <a:r>
              <a:rPr lang="fr-FR" sz="3600" dirty="0" smtClean="0">
                <a:latin typeface="Arial Black" panose="020B0A04020102020204" pitchFamily="34" charset="0"/>
              </a:rPr>
              <a:t>tire</a:t>
            </a:r>
            <a:endParaRPr lang="fr-FR" sz="3600" dirty="0">
              <a:latin typeface="Arial Black" panose="020B0A04020102020204" pitchFamily="34" charset="0"/>
            </a:endParaRPr>
          </a:p>
          <a:p>
            <a:pPr marL="1428750" lvl="2" indent="-514350">
              <a:buAutoNum type="arabicParenR" startAt="2"/>
            </a:pPr>
            <a:r>
              <a:rPr lang="fr-FR" sz="3600" dirty="0" smtClean="0">
                <a:latin typeface="Arial Black" panose="020B0A04020102020204" pitchFamily="34" charset="0"/>
              </a:rPr>
              <a:t>L’optimalisation </a:t>
            </a:r>
            <a:r>
              <a:rPr lang="fr-FR" sz="3600" dirty="0">
                <a:latin typeface="Arial Black" panose="020B0A04020102020204" pitchFamily="34" charset="0"/>
              </a:rPr>
              <a:t>de la </a:t>
            </a:r>
            <a:r>
              <a:rPr lang="fr-FR" sz="3600" dirty="0" smtClean="0">
                <a:latin typeface="Arial Black" panose="020B0A04020102020204" pitchFamily="34" charset="0"/>
              </a:rPr>
              <a:t>protection   </a:t>
            </a:r>
            <a:endParaRPr lang="fr-FR" sz="3600" dirty="0"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fr-FR" sz="3600" dirty="0" smtClean="0">
                <a:latin typeface="Arial Black" panose="020B0A04020102020204" pitchFamily="34" charset="0"/>
              </a:rPr>
              <a:t> Si </a:t>
            </a:r>
            <a:r>
              <a:rPr lang="fr-FR" sz="3600" dirty="0">
                <a:latin typeface="Arial Black" panose="020B0A04020102020204" pitchFamily="34" charset="0"/>
              </a:rPr>
              <a:t>l’irradiation est inévitable, </a:t>
            </a:r>
            <a:r>
              <a:rPr lang="fr-FR" sz="3600" dirty="0" smtClean="0">
                <a:latin typeface="Arial Black" panose="020B0A04020102020204" pitchFamily="34" charset="0"/>
              </a:rPr>
              <a:t>réduire  l’exposition </a:t>
            </a:r>
            <a:r>
              <a:rPr lang="fr-FR" sz="3600" dirty="0">
                <a:latin typeface="Arial Black" panose="020B0A04020102020204" pitchFamily="34" charset="0"/>
              </a:rPr>
              <a:t>au niveau le plus </a:t>
            </a:r>
            <a:endParaRPr lang="fr-FR" sz="3600" dirty="0" smtClean="0"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fr-FR" sz="3600" dirty="0" smtClean="0">
                <a:latin typeface="Arial Black" panose="020B0A04020102020204" pitchFamily="34" charset="0"/>
              </a:rPr>
              <a:t> faible </a:t>
            </a:r>
            <a:r>
              <a:rPr lang="fr-FR" sz="3600" dirty="0">
                <a:latin typeface="Arial Black" panose="020B0A04020102020204" pitchFamily="34" charset="0"/>
              </a:rPr>
              <a:t>que l’on peut raisonnablement atteindre, compte tenu des </a:t>
            </a:r>
            <a:endParaRPr lang="fr-FR" sz="3600" dirty="0" smtClean="0"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fr-FR" sz="3600" dirty="0" smtClean="0">
                <a:latin typeface="Arial Black" panose="020B0A04020102020204" pitchFamily="34" charset="0"/>
              </a:rPr>
              <a:t> aspects </a:t>
            </a:r>
            <a:r>
              <a:rPr lang="fr-FR" sz="3600" dirty="0">
                <a:latin typeface="Arial Black" panose="020B0A04020102020204" pitchFamily="34" charset="0"/>
              </a:rPr>
              <a:t>économiques et sociaux (Principe de ALARA</a:t>
            </a:r>
            <a:r>
              <a:rPr lang="fr-FR" sz="3600" dirty="0" smtClean="0">
                <a:latin typeface="Arial Black" panose="020B0A04020102020204" pitchFamily="34" charset="0"/>
              </a:rPr>
              <a:t>)</a:t>
            </a:r>
          </a:p>
          <a:p>
            <a:pPr marL="914400" lvl="2" indent="0">
              <a:buNone/>
            </a:pPr>
            <a:r>
              <a:rPr lang="fr-FR" sz="3600" dirty="0" smtClean="0">
                <a:latin typeface="Arial Black" panose="020B0A04020102020204" pitchFamily="34" charset="0"/>
              </a:rPr>
              <a:t>3)    </a:t>
            </a:r>
            <a:r>
              <a:rPr lang="fr-FR" sz="3600" dirty="0">
                <a:latin typeface="Arial Black" panose="020B0A04020102020204" pitchFamily="34" charset="0"/>
              </a:rPr>
              <a:t>La limitation des doses </a:t>
            </a:r>
            <a:r>
              <a:rPr lang="fr-FR" sz="3600" dirty="0" smtClean="0">
                <a:latin typeface="Arial Black" panose="020B0A04020102020204" pitchFamily="34" charset="0"/>
              </a:rPr>
              <a:t>individuelles</a:t>
            </a:r>
            <a:endParaRPr lang="fr-FR" sz="36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dirty="0"/>
              <a:t> 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48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8.2. </a:t>
            </a:r>
            <a:r>
              <a:rPr lang="fr-FR" sz="2000" dirty="0">
                <a:latin typeface="Arial Black" panose="020B0A04020102020204" pitchFamily="34" charset="0"/>
              </a:rPr>
              <a:t>Mesures pour la sûreté et la sécurité </a:t>
            </a:r>
            <a:r>
              <a:rPr lang="fr-FR" sz="2000" dirty="0" smtClean="0">
                <a:latin typeface="Arial Black" panose="020B0A04020102020204" pitchFamily="34" charset="0"/>
              </a:rPr>
              <a:t>nucléaire</a:t>
            </a:r>
            <a:endParaRPr lang="fr-FR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fr-FR" sz="2000" dirty="0">
              <a:latin typeface="Arial Black" panose="020B0A04020102020204" pitchFamily="34" charset="0"/>
            </a:endParaRPr>
          </a:p>
          <a:p>
            <a:pPr marL="0" lv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1) Actions </a:t>
            </a:r>
            <a:r>
              <a:rPr lang="fr-FR" sz="2000" dirty="0">
                <a:latin typeface="Arial Black" panose="020B0A04020102020204" pitchFamily="34" charset="0"/>
              </a:rPr>
              <a:t>de </a:t>
            </a:r>
            <a:r>
              <a:rPr lang="fr-FR" sz="2000" dirty="0" smtClean="0">
                <a:latin typeface="Arial Black" panose="020B0A04020102020204" pitchFamily="34" charset="0"/>
              </a:rPr>
              <a:t>prévention</a:t>
            </a:r>
            <a:endParaRPr lang="fr-FR" sz="2000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Black" panose="020B0A04020102020204" pitchFamily="34" charset="0"/>
              </a:rPr>
              <a:t>    Conception des </a:t>
            </a:r>
            <a:r>
              <a:rPr lang="fr-FR" sz="2000" dirty="0">
                <a:latin typeface="Arial Black" panose="020B0A04020102020204" pitchFamily="34" charset="0"/>
              </a:rPr>
              <a:t>dispositions permettant une </a:t>
            </a:r>
            <a:r>
              <a:rPr lang="fr-FR" sz="2000" dirty="0" smtClean="0">
                <a:latin typeface="Arial Black" panose="020B0A04020102020204" pitchFamily="34" charset="0"/>
              </a:rPr>
              <a:t>  </a:t>
            </a: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meilleure </a:t>
            </a:r>
            <a:r>
              <a:rPr lang="fr-FR" sz="2000" dirty="0">
                <a:latin typeface="Arial Black" panose="020B0A04020102020204" pitchFamily="34" charset="0"/>
              </a:rPr>
              <a:t>protection de la population, des patients, du personnel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médical</a:t>
            </a:r>
            <a:r>
              <a:rPr lang="fr-FR" sz="2000" dirty="0">
                <a:latin typeface="Arial Black" panose="020B0A04020102020204" pitchFamily="34" charset="0"/>
              </a:rPr>
              <a:t>, paramédical ou autres</a:t>
            </a:r>
            <a:r>
              <a:rPr lang="fr-FR" sz="2000" dirty="0" smtClean="0">
                <a:latin typeface="Arial Black" panose="020B0A04020102020204" pitchFamily="34" charset="0"/>
              </a:rPr>
              <a:t>;</a:t>
            </a:r>
            <a:r>
              <a:rPr lang="fr-FR" sz="2000" dirty="0">
                <a:latin typeface="Arial Black" panose="020B0A04020102020204" pitchFamily="34" charset="0"/>
              </a:rPr>
              <a:t>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Black" panose="020B0A04020102020204" pitchFamily="34" charset="0"/>
              </a:rPr>
              <a:t>    D’où</a:t>
            </a:r>
            <a:r>
              <a:rPr lang="fr-FR" sz="2000" dirty="0">
                <a:latin typeface="Arial Black" panose="020B0A04020102020204" pitchFamily="34" charset="0"/>
              </a:rPr>
              <a:t>: </a:t>
            </a:r>
            <a:r>
              <a:rPr lang="fr-FR" sz="2000" dirty="0" smtClean="0">
                <a:latin typeface="Arial Black" panose="020B0A04020102020204" pitchFamily="34" charset="0"/>
              </a:rPr>
              <a:t>Diverses réglementations (Internationale, nationale régionale) </a:t>
            </a: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         en </a:t>
            </a:r>
            <a:r>
              <a:rPr lang="fr-FR" sz="2000" dirty="0">
                <a:latin typeface="Arial Black" panose="020B0A04020102020204" pitchFamily="34" charset="0"/>
              </a:rPr>
              <a:t>matière nucléaires portant sur </a:t>
            </a:r>
            <a:r>
              <a:rPr lang="fr-FR" sz="2000" dirty="0" smtClean="0">
                <a:latin typeface="Arial Black" panose="020B0A04020102020204" pitchFamily="34" charset="0"/>
              </a:rPr>
              <a:t>l’importation</a:t>
            </a:r>
            <a:r>
              <a:rPr lang="fr-FR" sz="2000" dirty="0">
                <a:latin typeface="Arial Black" panose="020B0A04020102020204" pitchFamily="34" charset="0"/>
              </a:rPr>
              <a:t>, l’exportation, la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         production</a:t>
            </a:r>
            <a:r>
              <a:rPr lang="fr-FR" sz="2000" dirty="0">
                <a:latin typeface="Arial Black" panose="020B0A04020102020204" pitchFamily="34" charset="0"/>
              </a:rPr>
              <a:t>, la détention, le </a:t>
            </a:r>
            <a:r>
              <a:rPr lang="fr-FR" sz="2000" dirty="0" smtClean="0">
                <a:latin typeface="Arial Black" panose="020B0A04020102020204" pitchFamily="34" charset="0"/>
              </a:rPr>
              <a:t>transport</a:t>
            </a:r>
            <a:r>
              <a:rPr lang="fr-FR" sz="2000" dirty="0">
                <a:latin typeface="Arial Black" panose="020B0A04020102020204" pitchFamily="34" charset="0"/>
              </a:rPr>
              <a:t>, le stockage et l’emploi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           des </a:t>
            </a:r>
            <a:r>
              <a:rPr lang="fr-FR" sz="2000" dirty="0">
                <a:latin typeface="Arial Black" panose="020B0A04020102020204" pitchFamily="34" charset="0"/>
              </a:rPr>
              <a:t>appareils et installations </a:t>
            </a:r>
            <a:r>
              <a:rPr lang="fr-FR" sz="2000" dirty="0" smtClean="0">
                <a:latin typeface="Arial Black" panose="020B0A04020102020204" pitchFamily="34" charset="0"/>
              </a:rPr>
              <a:t>avec </a:t>
            </a:r>
            <a:r>
              <a:rPr lang="fr-FR" sz="2000" dirty="0">
                <a:latin typeface="Arial Black" panose="020B0A04020102020204" pitchFamily="34" charset="0"/>
              </a:rPr>
              <a:t>radiations ionisantes</a:t>
            </a:r>
            <a:r>
              <a:rPr lang="fr-FR" sz="2000" dirty="0" smtClean="0">
                <a:latin typeface="Arial Black" panose="020B0A04020102020204" pitchFamily="34" charset="0"/>
              </a:rPr>
              <a:t>.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93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2) Actions de surveillance des installations, du personnel, de la pollution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radioactive </a:t>
            </a:r>
            <a:r>
              <a:rPr lang="fr-FR" sz="2000" dirty="0">
                <a:latin typeface="Arial Black" panose="020B0A04020102020204" pitchFamily="34" charset="0"/>
              </a:rPr>
              <a:t>de l’environnement autour des installations;</a:t>
            </a:r>
          </a:p>
          <a:p>
            <a:pPr marL="0" lvl="0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3) Actions d’intervention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Black" panose="020B0A04020102020204" pitchFamily="34" charset="0"/>
              </a:rPr>
              <a:t>  Consignes </a:t>
            </a:r>
            <a:r>
              <a:rPr lang="fr-FR" sz="2000" dirty="0">
                <a:latin typeface="Arial Black" panose="020B0A04020102020204" pitchFamily="34" charset="0"/>
              </a:rPr>
              <a:t>spéciales en cas d’incidents ou d’accidents </a:t>
            </a:r>
            <a:r>
              <a:rPr lang="fr-FR" sz="2000" dirty="0" smtClean="0">
                <a:latin typeface="Arial Black" panose="020B0A04020102020204" pitchFamily="34" charset="0"/>
              </a:rPr>
              <a:t>   </a:t>
            </a:r>
          </a:p>
          <a:p>
            <a:pPr marL="457200" lvl="1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radioactifs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But: limitation de l’exposition </a:t>
            </a:r>
            <a:r>
              <a:rPr lang="fr-FR" sz="2000" dirty="0">
                <a:latin typeface="Arial Black" panose="020B0A04020102020204" pitchFamily="34" charset="0"/>
              </a:rPr>
              <a:t>du personnel et </a:t>
            </a:r>
            <a:r>
              <a:rPr lang="fr-FR" sz="2000" dirty="0" smtClean="0">
                <a:latin typeface="Arial Black" panose="020B0A04020102020204" pitchFamily="34" charset="0"/>
              </a:rPr>
              <a:t>de l’extension </a:t>
            </a:r>
            <a:r>
              <a:rPr lang="fr-FR" sz="2000" dirty="0">
                <a:latin typeface="Arial Black" panose="020B0A04020102020204" pitchFamily="34" charset="0"/>
              </a:rPr>
              <a:t>de la </a:t>
            </a:r>
            <a:endParaRPr lang="fr-FR" sz="2000" dirty="0" smtClean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2000" dirty="0">
                <a:latin typeface="Arial Black" panose="020B0A04020102020204" pitchFamily="34" charset="0"/>
              </a:rPr>
              <a:t> </a:t>
            </a:r>
            <a:r>
              <a:rPr lang="fr-FR" sz="2000" dirty="0" smtClean="0">
                <a:latin typeface="Arial Black" panose="020B0A04020102020204" pitchFamily="34" charset="0"/>
              </a:rPr>
              <a:t>    contamination </a:t>
            </a:r>
            <a:r>
              <a:rPr lang="fr-FR" sz="2000" dirty="0">
                <a:latin typeface="Arial Black" panose="020B0A04020102020204" pitchFamily="34" charset="0"/>
              </a:rPr>
              <a:t>à </a:t>
            </a:r>
            <a:r>
              <a:rPr lang="fr-FR" sz="2000" dirty="0" smtClean="0">
                <a:latin typeface="Arial Black" panose="020B0A04020102020204" pitchFamily="34" charset="0"/>
              </a:rPr>
              <a:t>l’intérieur/extérieur </a:t>
            </a:r>
            <a:r>
              <a:rPr lang="fr-FR" sz="2000" dirty="0">
                <a:latin typeface="Arial Black" panose="020B0A04020102020204" pitchFamily="34" charset="0"/>
              </a:rPr>
              <a:t>des </a:t>
            </a:r>
            <a:r>
              <a:rPr lang="fr-FR" sz="2000" dirty="0" smtClean="0">
                <a:latin typeface="Arial Black" panose="020B0A04020102020204" pitchFamily="34" charset="0"/>
              </a:rPr>
              <a:t>installations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4130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9. </a:t>
            </a:r>
            <a:r>
              <a:rPr lang="fr-FR" sz="2000" dirty="0">
                <a:latin typeface="Arial Black" panose="020B0A04020102020204" pitchFamily="34" charset="0"/>
              </a:rPr>
              <a:t>Responsabilités du médecin de santé ou du </a:t>
            </a:r>
            <a:r>
              <a:rPr lang="fr-FR" sz="2000" dirty="0" smtClean="0">
                <a:latin typeface="Arial Black" panose="020B0A04020102020204" pitchFamily="34" charset="0"/>
              </a:rPr>
              <a:t>nucléariste</a:t>
            </a:r>
          </a:p>
          <a:p>
            <a:pPr marL="0" indent="0">
              <a:buNone/>
            </a:pPr>
            <a:endParaRPr lang="fr-FR" sz="2000" dirty="0" smtClean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1600" dirty="0" smtClean="0">
                <a:latin typeface="Arial Black" panose="020B0A04020102020204" pitchFamily="34" charset="0"/>
              </a:rPr>
              <a:t>9.1. </a:t>
            </a:r>
            <a:r>
              <a:rPr lang="fr-FR" sz="1600" dirty="0">
                <a:latin typeface="Arial Black" panose="020B0A04020102020204" pitchFamily="34" charset="0"/>
              </a:rPr>
              <a:t>Protection du personnel </a:t>
            </a:r>
          </a:p>
          <a:p>
            <a:pPr marL="457200" lvl="1" indent="0">
              <a:buNone/>
            </a:pPr>
            <a:r>
              <a:rPr lang="fr-FR" sz="1600" dirty="0" smtClean="0">
                <a:latin typeface="Arial Black" panose="020B0A04020102020204" pitchFamily="34" charset="0"/>
              </a:rPr>
              <a:t>9.2. </a:t>
            </a:r>
            <a:r>
              <a:rPr lang="fr-FR" sz="1600" dirty="0">
                <a:latin typeface="Arial Black" panose="020B0A04020102020204" pitchFamily="34" charset="0"/>
              </a:rPr>
              <a:t>Contrôle de l’aire d’activités</a:t>
            </a:r>
          </a:p>
          <a:p>
            <a:pPr marL="457200" lvl="1" indent="0">
              <a:buNone/>
            </a:pPr>
            <a:r>
              <a:rPr lang="fr-FR" sz="1600" dirty="0" smtClean="0">
                <a:latin typeface="Arial Black" panose="020B0A04020102020204" pitchFamily="34" charset="0"/>
              </a:rPr>
              <a:t>9.3. </a:t>
            </a:r>
            <a:r>
              <a:rPr lang="fr-FR" sz="1600" dirty="0">
                <a:latin typeface="Arial Black" panose="020B0A04020102020204" pitchFamily="34" charset="0"/>
              </a:rPr>
              <a:t>Traitement des déchets </a:t>
            </a:r>
            <a:r>
              <a:rPr lang="fr-FR" sz="1600" dirty="0" smtClean="0">
                <a:latin typeface="Arial Black" panose="020B0A04020102020204" pitchFamily="34" charset="0"/>
              </a:rPr>
              <a:t>radioactifs</a:t>
            </a:r>
            <a:r>
              <a:rPr lang="fr-FR" sz="1600" dirty="0">
                <a:latin typeface="Arial Black" panose="020B0A04020102020204" pitchFamily="34" charset="0"/>
              </a:rPr>
              <a:t> </a:t>
            </a:r>
            <a:endParaRPr lang="fr-FR" sz="16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fr-FR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64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8000" b="1" dirty="0">
                <a:latin typeface="Arial Black" panose="020B0A04020102020204" pitchFamily="34" charset="0"/>
              </a:rPr>
              <a:t>A/ Protection du personnel</a:t>
            </a:r>
            <a:endParaRPr lang="fr-FR" sz="8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  </a:t>
            </a: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1)  Contrôle de l’exposition externe		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1° Application stricte de la réglementation et des moyens recommandés 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   pour éviter l’irradiation,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2° Contrôle adéquat du lieu de travail,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3° Réduction du temps de séjour ou d’exposition dans des locaux    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   contenant les radioactifs,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4° Conservation dans des containers en plomb des radioactifs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5° Affichage des signaux indiquant que le lieu est dangereux ou à 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   risque,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6° Limitation de la distance entre l’agent et la source de radiations 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   (une distance de 1-10 m réduit de 100 l’exposition,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7° Érection des barrières au besoin.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535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8000" i="1" dirty="0">
                <a:latin typeface="Arial Black" panose="020B0A04020102020204" pitchFamily="34" charset="0"/>
              </a:rPr>
              <a:t>2) Contrôle de l’exposition interne</a:t>
            </a:r>
            <a:endParaRPr lang="fr-FR" sz="8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fr-FR" sz="8000" dirty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1° Ne jamais ouvrir les flacons fermés ou scellés à l’air libre, surtout si 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   le contenu est volatile; </a:t>
            </a:r>
            <a:endParaRPr lang="fr-FR" sz="7600" dirty="0" smtClean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7600" dirty="0" smtClean="0">
                <a:latin typeface="Arial Black" panose="020B0A04020102020204" pitchFamily="34" charset="0"/>
              </a:rPr>
              <a:t>2° Travailler </a:t>
            </a:r>
            <a:r>
              <a:rPr lang="fr-FR" sz="7600" dirty="0">
                <a:latin typeface="Arial Black" panose="020B0A04020102020204" pitchFamily="34" charset="0"/>
              </a:rPr>
              <a:t>sous une hotte </a:t>
            </a:r>
            <a:r>
              <a:rPr lang="fr-FR" sz="7600" dirty="0" smtClean="0">
                <a:latin typeface="Arial Black" panose="020B0A04020102020204" pitchFamily="34" charset="0"/>
              </a:rPr>
              <a:t>stérile </a:t>
            </a:r>
            <a:r>
              <a:rPr lang="fr-FR" sz="7600" dirty="0">
                <a:latin typeface="Arial Black" panose="020B0A04020102020204" pitchFamily="34" charset="0"/>
              </a:rPr>
              <a:t>ventilé et de diminuer la </a:t>
            </a:r>
            <a:endParaRPr lang="fr-FR" sz="7600" dirty="0" smtClean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</a:t>
            </a:r>
            <a:r>
              <a:rPr lang="fr-FR" sz="7600" dirty="0" smtClean="0">
                <a:latin typeface="Arial Black" panose="020B0A04020102020204" pitchFamily="34" charset="0"/>
              </a:rPr>
              <a:t>    volatilité </a:t>
            </a:r>
            <a:r>
              <a:rPr lang="fr-FR" sz="7600" dirty="0">
                <a:latin typeface="Arial Black" panose="020B0A04020102020204" pitchFamily="34" charset="0"/>
              </a:rPr>
              <a:t>du radiotraceur </a:t>
            </a:r>
            <a:r>
              <a:rPr lang="fr-FR" sz="7600" dirty="0" smtClean="0">
                <a:latin typeface="Arial Black" panose="020B0A04020102020204" pitchFamily="34" charset="0"/>
              </a:rPr>
              <a:t>par </a:t>
            </a:r>
            <a:r>
              <a:rPr lang="fr-FR" sz="7600" dirty="0">
                <a:latin typeface="Arial Black" panose="020B0A04020102020204" pitchFamily="34" charset="0"/>
              </a:rPr>
              <a:t>tamponnage au pH 7,5-9,0 ou recours aux </a:t>
            </a:r>
            <a:endParaRPr lang="fr-FR" sz="7600" dirty="0" smtClean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</a:t>
            </a:r>
            <a:r>
              <a:rPr lang="fr-FR" sz="7600" dirty="0" smtClean="0">
                <a:latin typeface="Arial Black" panose="020B0A04020102020204" pitchFamily="34" charset="0"/>
              </a:rPr>
              <a:t>    antioxydants</a:t>
            </a:r>
            <a:r>
              <a:rPr lang="fr-FR" sz="7600" dirty="0">
                <a:latin typeface="Arial Black" panose="020B0A04020102020204" pitchFamily="34" charset="0"/>
              </a:rPr>
              <a:t>,</a:t>
            </a:r>
          </a:p>
          <a:p>
            <a:pPr marL="457200" lvl="1" indent="0">
              <a:buNone/>
            </a:pPr>
            <a:r>
              <a:rPr lang="fr-FR" sz="7600" dirty="0" smtClean="0">
                <a:latin typeface="Arial Black" panose="020B0A04020102020204" pitchFamily="34" charset="0"/>
              </a:rPr>
              <a:t>3° </a:t>
            </a:r>
            <a:r>
              <a:rPr lang="fr-FR" sz="7600" dirty="0">
                <a:latin typeface="Arial Black" panose="020B0A04020102020204" pitchFamily="34" charset="0"/>
              </a:rPr>
              <a:t>Couvrir les surfaces de travail avec du </a:t>
            </a:r>
            <a:r>
              <a:rPr lang="fr-FR" sz="7600" dirty="0" smtClean="0">
                <a:latin typeface="Arial Black" panose="020B0A04020102020204" pitchFamily="34" charset="0"/>
              </a:rPr>
              <a:t>plastique/verre/feuille </a:t>
            </a:r>
            <a:endParaRPr lang="fr-FR" sz="7600" dirty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   d’aluminium ou du papier absorbant,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4</a:t>
            </a:r>
            <a:r>
              <a:rPr lang="fr-FR" sz="7600" dirty="0" smtClean="0">
                <a:latin typeface="Arial Black" panose="020B0A04020102020204" pitchFamily="34" charset="0"/>
              </a:rPr>
              <a:t>° </a:t>
            </a:r>
            <a:r>
              <a:rPr lang="fr-FR" sz="7600" dirty="0">
                <a:latin typeface="Arial Black" panose="020B0A04020102020204" pitchFamily="34" charset="0"/>
              </a:rPr>
              <a:t>Interdire de manger, de boire ou de fumer dans des locaux utilisant 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   les radioéléments.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5</a:t>
            </a:r>
            <a:r>
              <a:rPr lang="fr-FR" sz="7600" dirty="0" smtClean="0">
                <a:latin typeface="Arial Black" panose="020B0A04020102020204" pitchFamily="34" charset="0"/>
              </a:rPr>
              <a:t>° </a:t>
            </a:r>
            <a:r>
              <a:rPr lang="fr-FR" sz="7600" dirty="0">
                <a:latin typeface="Arial Black" panose="020B0A04020102020204" pitchFamily="34" charset="0"/>
              </a:rPr>
              <a:t>Bien ventiler la salle de travail.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6</a:t>
            </a:r>
            <a:r>
              <a:rPr lang="fr-FR" sz="7600" dirty="0" smtClean="0">
                <a:latin typeface="Arial Black" panose="020B0A04020102020204" pitchFamily="34" charset="0"/>
              </a:rPr>
              <a:t>° </a:t>
            </a:r>
            <a:r>
              <a:rPr lang="fr-FR" sz="7600" dirty="0">
                <a:latin typeface="Arial Black" panose="020B0A04020102020204" pitchFamily="34" charset="0"/>
              </a:rPr>
              <a:t>Marquer tous les containers, leurs dates et les activités contenues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7</a:t>
            </a:r>
            <a:r>
              <a:rPr lang="fr-FR" sz="7600" dirty="0" smtClean="0">
                <a:latin typeface="Arial Black" panose="020B0A04020102020204" pitchFamily="34" charset="0"/>
              </a:rPr>
              <a:t>° </a:t>
            </a:r>
            <a:r>
              <a:rPr lang="fr-FR" sz="7600" dirty="0">
                <a:latin typeface="Arial Black" panose="020B0A04020102020204" pitchFamily="34" charset="0"/>
              </a:rPr>
              <a:t>Utiliser des gants et une hotte stérile</a:t>
            </a:r>
            <a:r>
              <a:rPr lang="fr-FR" sz="7600" dirty="0" smtClean="0">
                <a:latin typeface="Arial Black" panose="020B0A04020102020204" pitchFamily="34" charset="0"/>
              </a:rPr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757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r-FR" sz="26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600" dirty="0">
                <a:latin typeface="Arial Black" panose="020B0A04020102020204" pitchFamily="34" charset="0"/>
              </a:rPr>
              <a:t>8</a:t>
            </a:r>
            <a:r>
              <a:rPr lang="fr-FR" sz="2600" dirty="0" smtClean="0">
                <a:latin typeface="Arial Black" panose="020B0A04020102020204" pitchFamily="34" charset="0"/>
              </a:rPr>
              <a:t>°  Ne </a:t>
            </a:r>
            <a:r>
              <a:rPr lang="fr-FR" sz="2600" dirty="0">
                <a:latin typeface="Arial Black" panose="020B0A04020102020204" pitchFamily="34" charset="0"/>
              </a:rPr>
              <a:t>pas pipeter à la bouche,</a:t>
            </a:r>
          </a:p>
          <a:p>
            <a:pPr marL="0" indent="0">
              <a:buNone/>
            </a:pPr>
            <a:r>
              <a:rPr lang="fr-FR" sz="2600" dirty="0">
                <a:latin typeface="Arial Black" panose="020B0A04020102020204" pitchFamily="34" charset="0"/>
              </a:rPr>
              <a:t>9</a:t>
            </a:r>
            <a:r>
              <a:rPr lang="fr-FR" sz="2600" dirty="0" smtClean="0">
                <a:latin typeface="Arial Black" panose="020B0A04020102020204" pitchFamily="34" charset="0"/>
              </a:rPr>
              <a:t>°  </a:t>
            </a:r>
            <a:r>
              <a:rPr lang="fr-FR" sz="2600" dirty="0">
                <a:latin typeface="Arial Black" panose="020B0A04020102020204" pitchFamily="34" charset="0"/>
              </a:rPr>
              <a:t>Ne jamais amener les habits et gants de protection à </a:t>
            </a:r>
            <a:endParaRPr lang="fr-FR" sz="26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600" dirty="0">
                <a:latin typeface="Arial Black" panose="020B0A04020102020204" pitchFamily="34" charset="0"/>
              </a:rPr>
              <a:t> </a:t>
            </a:r>
            <a:r>
              <a:rPr lang="fr-FR" sz="2600" dirty="0" smtClean="0">
                <a:latin typeface="Arial Black" panose="020B0A04020102020204" pitchFamily="34" charset="0"/>
              </a:rPr>
              <a:t>     l’extérieur </a:t>
            </a:r>
            <a:r>
              <a:rPr lang="fr-FR" sz="2600" dirty="0">
                <a:latin typeface="Arial Black" panose="020B0A04020102020204" pitchFamily="34" charset="0"/>
              </a:rPr>
              <a:t>des </a:t>
            </a:r>
            <a:r>
              <a:rPr lang="fr-FR" sz="2600" dirty="0" smtClean="0">
                <a:latin typeface="Arial Black" panose="020B0A04020102020204" pitchFamily="34" charset="0"/>
              </a:rPr>
              <a:t>locaux</a:t>
            </a:r>
            <a:r>
              <a:rPr lang="fr-FR" sz="2600" dirty="0">
                <a:latin typeface="Arial Black" panose="020B0A04020102020204" pitchFamily="34" charset="0"/>
              </a:rPr>
              <a:t>, </a:t>
            </a:r>
          </a:p>
          <a:p>
            <a:pPr marL="0" indent="0">
              <a:buNone/>
            </a:pPr>
            <a:r>
              <a:rPr lang="fr-FR" sz="2600" dirty="0" smtClean="0">
                <a:latin typeface="Arial Black" panose="020B0A04020102020204" pitchFamily="34" charset="0"/>
              </a:rPr>
              <a:t>10.   </a:t>
            </a:r>
            <a:r>
              <a:rPr lang="fr-FR" sz="2600" dirty="0">
                <a:latin typeface="Arial Black" panose="020B0A04020102020204" pitchFamily="34" charset="0"/>
              </a:rPr>
              <a:t>Maintenir propres les locaux,</a:t>
            </a:r>
          </a:p>
          <a:p>
            <a:pPr marL="0" indent="0">
              <a:buNone/>
            </a:pPr>
            <a:r>
              <a:rPr lang="fr-FR" sz="2600" dirty="0" smtClean="0">
                <a:latin typeface="Arial Black" panose="020B0A04020102020204" pitchFamily="34" charset="0"/>
              </a:rPr>
              <a:t>11. </a:t>
            </a:r>
            <a:r>
              <a:rPr lang="fr-FR" sz="2600" dirty="0">
                <a:latin typeface="Arial Black" panose="020B0A04020102020204" pitchFamily="34" charset="0"/>
              </a:rPr>
              <a:t>Surveiller régulièrement les locaux à la recherche </a:t>
            </a:r>
            <a:endParaRPr lang="fr-FR" sz="26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600" dirty="0">
                <a:latin typeface="Arial Black" panose="020B0A04020102020204" pitchFamily="34" charset="0"/>
              </a:rPr>
              <a:t> </a:t>
            </a:r>
            <a:r>
              <a:rPr lang="fr-FR" sz="2600" dirty="0" smtClean="0">
                <a:latin typeface="Arial Black" panose="020B0A04020102020204" pitchFamily="34" charset="0"/>
              </a:rPr>
              <a:t>     des contaminations </a:t>
            </a:r>
            <a:r>
              <a:rPr lang="fr-FR" sz="2600" dirty="0">
                <a:latin typeface="Arial Black" panose="020B0A04020102020204" pitchFamily="34" charset="0"/>
              </a:rPr>
              <a:t>et tout risque d’exposition,</a:t>
            </a:r>
          </a:p>
          <a:p>
            <a:pPr marL="0" indent="0">
              <a:buNone/>
            </a:pPr>
            <a:r>
              <a:rPr lang="fr-FR" sz="2600" dirty="0" smtClean="0">
                <a:latin typeface="Arial Black" panose="020B0A04020102020204" pitchFamily="34" charset="0"/>
              </a:rPr>
              <a:t>12. </a:t>
            </a:r>
            <a:r>
              <a:rPr lang="fr-FR" sz="2600" dirty="0">
                <a:latin typeface="Arial Black" panose="020B0A04020102020204" pitchFamily="34" charset="0"/>
              </a:rPr>
              <a:t>Laver les mains avant de manger, de boire ou de </a:t>
            </a:r>
            <a:endParaRPr lang="fr-FR" sz="26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600" dirty="0">
                <a:latin typeface="Arial Black" panose="020B0A04020102020204" pitchFamily="34" charset="0"/>
              </a:rPr>
              <a:t> </a:t>
            </a:r>
            <a:r>
              <a:rPr lang="fr-FR" sz="2600" dirty="0" smtClean="0">
                <a:latin typeface="Arial Black" panose="020B0A04020102020204" pitchFamily="34" charset="0"/>
              </a:rPr>
              <a:t>     fumer</a:t>
            </a:r>
            <a:endParaRPr lang="fr-FR" sz="26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2600" dirty="0" smtClean="0">
                <a:latin typeface="Arial Black" panose="020B0A04020102020204" pitchFamily="34" charset="0"/>
              </a:rPr>
              <a:t>13. </a:t>
            </a:r>
            <a:r>
              <a:rPr lang="fr-FR" sz="2600" dirty="0">
                <a:latin typeface="Arial Black" panose="020B0A04020102020204" pitchFamily="34" charset="0"/>
              </a:rPr>
              <a:t>Assurer une éducation régulière du personnel.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859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8578755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8000" b="1" dirty="0">
                <a:latin typeface="Arial Black" panose="020B0A04020102020204" pitchFamily="34" charset="0"/>
              </a:rPr>
              <a:t>B/Contrôle de l’aire </a:t>
            </a:r>
            <a:r>
              <a:rPr lang="fr-FR" sz="8000" b="1" dirty="0" smtClean="0">
                <a:latin typeface="Arial Black" panose="020B0A04020102020204" pitchFamily="34" charset="0"/>
              </a:rPr>
              <a:t>d’activités</a:t>
            </a:r>
            <a:r>
              <a:rPr lang="fr-FR" sz="8000" dirty="0">
                <a:latin typeface="Arial Black" panose="020B0A04020102020204" pitchFamily="34" charset="0"/>
              </a:rPr>
              <a:t> </a:t>
            </a:r>
            <a:endParaRPr lang="fr-FR" sz="80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fr-FR" sz="8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1)  Contrôle des personnes et des endroits suivants: </a:t>
            </a:r>
          </a:p>
          <a:p>
            <a:pPr marL="0" indent="0">
              <a:buNone/>
            </a:pPr>
            <a:r>
              <a:rPr lang="fr-FR" sz="8000" dirty="0">
                <a:latin typeface="Arial Black" panose="020B0A04020102020204" pitchFamily="34" charset="0"/>
              </a:rPr>
              <a:t> </a:t>
            </a:r>
          </a:p>
          <a:p>
            <a:pPr marL="0" indent="0">
              <a:buNone/>
            </a:pPr>
            <a:r>
              <a:rPr lang="fr-FR" sz="8000" dirty="0" smtClean="0">
                <a:latin typeface="Arial Black" panose="020B0A04020102020204" pitchFamily="34" charset="0"/>
              </a:rPr>
              <a:t>► Salles d’élution</a:t>
            </a:r>
            <a:r>
              <a:rPr lang="fr-FR" sz="8000" dirty="0">
                <a:latin typeface="Arial Black" panose="020B0A04020102020204" pitchFamily="34" charset="0"/>
              </a:rPr>
              <a:t>, de </a:t>
            </a:r>
            <a:r>
              <a:rPr lang="fr-FR" sz="8000" dirty="0" smtClean="0">
                <a:latin typeface="Arial Black" panose="020B0A04020102020204" pitchFamily="34" charset="0"/>
              </a:rPr>
              <a:t>préparation</a:t>
            </a:r>
            <a:r>
              <a:rPr lang="fr-FR" sz="8000" dirty="0">
                <a:latin typeface="Arial Black" panose="020B0A04020102020204" pitchFamily="34" charset="0"/>
              </a:rPr>
              <a:t>, d’injection des </a:t>
            </a:r>
            <a:r>
              <a:rPr lang="fr-FR" sz="8000" dirty="0" smtClean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fr-FR" sz="8000" dirty="0" smtClean="0">
                <a:latin typeface="Arial Black" panose="020B0A04020102020204" pitchFamily="34" charset="0"/>
              </a:rPr>
              <a:t>    produits: chaque </a:t>
            </a:r>
            <a:r>
              <a:rPr lang="fr-FR" sz="8000" dirty="0">
                <a:latin typeface="Arial Black" panose="020B0A04020102020204" pitchFamily="34" charset="0"/>
              </a:rPr>
              <a:t>jour avec le compteur </a:t>
            </a:r>
            <a:r>
              <a:rPr lang="fr-FR" sz="8000" dirty="0" smtClean="0">
                <a:latin typeface="Arial Black" panose="020B0A04020102020204" pitchFamily="34" charset="0"/>
              </a:rPr>
              <a:t>G-M;</a:t>
            </a:r>
            <a:endParaRPr lang="fr-FR" sz="8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8000" dirty="0" smtClean="0">
                <a:latin typeface="Arial Black" panose="020B0A04020102020204" pitchFamily="34" charset="0"/>
              </a:rPr>
              <a:t>► Laboratoire utilisant &lt; </a:t>
            </a:r>
            <a:r>
              <a:rPr lang="fr-FR" sz="8000" dirty="0">
                <a:latin typeface="Arial Black" panose="020B0A04020102020204" pitchFamily="34" charset="0"/>
              </a:rPr>
              <a:t>200 </a:t>
            </a:r>
            <a:r>
              <a:rPr lang="fr-FR" sz="8000" dirty="0" smtClean="0">
                <a:latin typeface="Arial Black" panose="020B0A04020102020204" pitchFamily="34" charset="0"/>
              </a:rPr>
              <a:t>µCi: chaque mois;</a:t>
            </a:r>
            <a:endParaRPr lang="fr-FR" sz="8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sz="8000" dirty="0" smtClean="0">
                <a:latin typeface="Arial Black" panose="020B0A04020102020204" pitchFamily="34" charset="0"/>
              </a:rPr>
              <a:t>► Laboratoire utilisant &gt; </a:t>
            </a:r>
            <a:r>
              <a:rPr lang="fr-FR" sz="8000" dirty="0">
                <a:latin typeface="Arial Black" panose="020B0A04020102020204" pitchFamily="34" charset="0"/>
              </a:rPr>
              <a:t>200 </a:t>
            </a:r>
            <a:r>
              <a:rPr lang="fr-FR" sz="8000" dirty="0" smtClean="0">
                <a:latin typeface="Arial Black" panose="020B0A04020102020204" pitchFamily="34" charset="0"/>
              </a:rPr>
              <a:t>µCi: chaque semaine</a:t>
            </a:r>
          </a:p>
        </p:txBody>
      </p:sp>
    </p:spTree>
    <p:extLst>
      <p:ext uri="{BB962C8B-B14F-4D97-AF65-F5344CB8AC3E}">
        <p14:creationId xmlns:p14="http://schemas.microsoft.com/office/powerpoint/2010/main" val="380043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fr-FR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dirty="0">
                <a:latin typeface="Arial Black" panose="020B0A04020102020204" pitchFamily="34" charset="0"/>
              </a:rPr>
              <a:t>2) Enregistrement permanent des résultats de contrôle, avec </a:t>
            </a:r>
            <a:endParaRPr lang="fr-FR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 smtClean="0">
                <a:latin typeface="Arial Black" panose="020B0A04020102020204" pitchFamily="34" charset="0"/>
              </a:rPr>
              <a:t>    leurs dates</a:t>
            </a:r>
            <a:r>
              <a:rPr lang="fr-FR" dirty="0">
                <a:latin typeface="Arial Black" panose="020B0A04020102020204" pitchFamily="34" charset="0"/>
              </a:rPr>
              <a:t>, localisation, type d’équipements utilisés, nom </a:t>
            </a:r>
            <a:endParaRPr lang="fr-FR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 smtClean="0">
                <a:latin typeface="Arial Black" panose="020B0A04020102020204" pitchFamily="34" charset="0"/>
              </a:rPr>
              <a:t>    du </a:t>
            </a:r>
            <a:r>
              <a:rPr lang="fr-FR" dirty="0">
                <a:latin typeface="Arial Black" panose="020B0A04020102020204" pitchFamily="34" charset="0"/>
              </a:rPr>
              <a:t>contrôleur, </a:t>
            </a:r>
            <a:r>
              <a:rPr lang="fr-FR" dirty="0" smtClean="0">
                <a:latin typeface="Arial Black" panose="020B0A04020102020204" pitchFamily="34" charset="0"/>
              </a:rPr>
              <a:t>vitesse </a:t>
            </a:r>
            <a:r>
              <a:rPr lang="fr-FR" dirty="0">
                <a:latin typeface="Arial Black" panose="020B0A04020102020204" pitchFamily="34" charset="0"/>
              </a:rPr>
              <a:t>d’exposition mesurée, niveaux de </a:t>
            </a:r>
            <a:endParaRPr lang="fr-FR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 smtClean="0">
                <a:latin typeface="Arial Black" panose="020B0A04020102020204" pitchFamily="34" charset="0"/>
              </a:rPr>
              <a:t>    contamination </a:t>
            </a:r>
            <a:r>
              <a:rPr lang="fr-FR" dirty="0">
                <a:latin typeface="Arial Black" panose="020B0A04020102020204" pitchFamily="34" charset="0"/>
              </a:rPr>
              <a:t>et </a:t>
            </a:r>
            <a:r>
              <a:rPr lang="fr-FR" dirty="0" smtClean="0">
                <a:latin typeface="Arial Black" panose="020B0A04020102020204" pitchFamily="34" charset="0"/>
              </a:rPr>
              <a:t>corrections </a:t>
            </a:r>
            <a:r>
              <a:rPr lang="fr-FR" dirty="0">
                <a:latin typeface="Arial Black" panose="020B0A04020102020204" pitchFamily="34" charset="0"/>
              </a:rPr>
              <a:t>proposées; </a:t>
            </a:r>
          </a:p>
          <a:p>
            <a:pPr marL="0" indent="0">
              <a:buNone/>
            </a:pPr>
            <a:r>
              <a:rPr lang="fr-FR" dirty="0">
                <a:latin typeface="Arial Black" panose="020B0A04020102020204" pitchFamily="34" charset="0"/>
              </a:rPr>
              <a:t>3) Monitoring du personnel à l’aide de divers systèmes de </a:t>
            </a:r>
            <a:endParaRPr lang="fr-FR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 smtClean="0">
                <a:latin typeface="Arial Black" panose="020B0A04020102020204" pitchFamily="34" charset="0"/>
              </a:rPr>
              <a:t>    détection</a:t>
            </a:r>
            <a:r>
              <a:rPr lang="fr-FR" dirty="0">
                <a:latin typeface="Arial Black" panose="020B0A04020102020204" pitchFamily="34" charset="0"/>
              </a:rPr>
              <a:t>: </a:t>
            </a:r>
            <a:r>
              <a:rPr lang="fr-FR" dirty="0" smtClean="0">
                <a:latin typeface="Arial Black" panose="020B0A04020102020204" pitchFamily="34" charset="0"/>
              </a:rPr>
              <a:t>badges</a:t>
            </a:r>
            <a:r>
              <a:rPr lang="fr-FR" dirty="0">
                <a:latin typeface="Arial Black" panose="020B0A04020102020204" pitchFamily="34" charset="0"/>
              </a:rPr>
              <a:t>, dosimètres </a:t>
            </a:r>
            <a:r>
              <a:rPr lang="fr-FR" dirty="0" err="1">
                <a:latin typeface="Arial Black" panose="020B0A04020102020204" pitchFamily="34" charset="0"/>
              </a:rPr>
              <a:t>thermoluminescents</a:t>
            </a:r>
            <a:r>
              <a:rPr lang="fr-FR" dirty="0">
                <a:latin typeface="Arial Black" panose="020B0A04020102020204" pitchFamily="34" charset="0"/>
              </a:rPr>
              <a:t> (TLDS) </a:t>
            </a:r>
            <a:endParaRPr lang="fr-FR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 smtClean="0">
                <a:latin typeface="Arial Black" panose="020B0A04020102020204" pitchFamily="34" charset="0"/>
              </a:rPr>
              <a:t>    ou </a:t>
            </a:r>
            <a:r>
              <a:rPr lang="fr-FR" dirty="0" err="1" smtClean="0">
                <a:latin typeface="Arial Black" panose="020B0A04020102020204" pitchFamily="34" charset="0"/>
              </a:rPr>
              <a:t>photoluminuscents</a:t>
            </a:r>
            <a:r>
              <a:rPr lang="fr-FR" dirty="0">
                <a:latin typeface="Arial Black" panose="020B0A04020102020204" pitchFamily="34" charset="0"/>
              </a:rPr>
              <a:t>, chambres d’ionisation. </a:t>
            </a:r>
          </a:p>
          <a:p>
            <a:pPr marL="0" indent="0">
              <a:buNone/>
            </a:pPr>
            <a:endParaRPr lang="fr-FR" dirty="0">
              <a:latin typeface="Arial Black" panose="020B0A040201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853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8000" b="1" dirty="0">
                <a:latin typeface="Arial Black" panose="020B0A04020102020204" pitchFamily="34" charset="0"/>
              </a:rPr>
              <a:t>C/ Traitement des déchets </a:t>
            </a:r>
            <a:r>
              <a:rPr lang="fr-FR" sz="8000" b="1" dirty="0" smtClean="0">
                <a:latin typeface="Arial Black" panose="020B0A04020102020204" pitchFamily="34" charset="0"/>
              </a:rPr>
              <a:t>radioactifs</a:t>
            </a:r>
          </a:p>
          <a:p>
            <a:pPr marL="0" indent="0">
              <a:buNone/>
            </a:pPr>
            <a:endParaRPr lang="fr-FR" sz="8000" dirty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1) Ne pas mélanger les déchets solides et liquides dans une même 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   poubelle ou même sac</a:t>
            </a:r>
            <a:r>
              <a:rPr lang="fr-FR" sz="7600" dirty="0" smtClean="0">
                <a:latin typeface="Arial Black" panose="020B0A04020102020204" pitchFamily="34" charset="0"/>
              </a:rPr>
              <a:t>,</a:t>
            </a:r>
            <a:endParaRPr lang="fr-FR" sz="7600" dirty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2)  Evacuer chaque jour les déchets radioactifs après le travail</a:t>
            </a:r>
            <a:r>
              <a:rPr lang="fr-FR" sz="7600" dirty="0" smtClean="0">
                <a:latin typeface="Arial Black" panose="020B0A04020102020204" pitchFamily="34" charset="0"/>
              </a:rPr>
              <a:t>,</a:t>
            </a:r>
            <a:endParaRPr lang="fr-FR" sz="7600" dirty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</a:t>
            </a:r>
            <a:r>
              <a:rPr lang="fr-FR" sz="7600" dirty="0" smtClean="0">
                <a:latin typeface="Arial Black" panose="020B0A04020102020204" pitchFamily="34" charset="0"/>
              </a:rPr>
              <a:t>    Respecter </a:t>
            </a:r>
            <a:r>
              <a:rPr lang="fr-FR" sz="7600" dirty="0">
                <a:latin typeface="Arial Black" panose="020B0A04020102020204" pitchFamily="34" charset="0"/>
              </a:rPr>
              <a:t>les principes suivants: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 </a:t>
            </a:r>
            <a:endParaRPr lang="fr-FR" sz="7600" dirty="0" smtClean="0"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fr-FR" sz="7600" dirty="0" smtClean="0">
                <a:latin typeface="Arial Black" panose="020B0A04020102020204" pitchFamily="34" charset="0"/>
              </a:rPr>
              <a:t>     1° Diluer ou disperser les restes solides, liquides ou gazeux de faible </a:t>
            </a:r>
          </a:p>
          <a:p>
            <a:pPr marL="457200" lvl="1" indent="0">
              <a:buNone/>
            </a:pPr>
            <a:r>
              <a:rPr lang="fr-FR" sz="7600" dirty="0" smtClean="0">
                <a:latin typeface="Arial Black" panose="020B0A04020102020204" pitchFamily="34" charset="0"/>
              </a:rPr>
              <a:t>         </a:t>
            </a:r>
            <a:r>
              <a:rPr lang="fr-FR" sz="7600" dirty="0">
                <a:latin typeface="Arial Black" panose="020B0A04020102020204" pitchFamily="34" charset="0"/>
              </a:rPr>
              <a:t>niveau d’activité;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</a:t>
            </a:r>
            <a:r>
              <a:rPr lang="fr-FR" sz="7600" dirty="0" smtClean="0">
                <a:latin typeface="Arial Black" panose="020B0A04020102020204" pitchFamily="34" charset="0"/>
              </a:rPr>
              <a:t>    2</a:t>
            </a:r>
            <a:r>
              <a:rPr lang="fr-FR" sz="7600" dirty="0">
                <a:latin typeface="Arial Black" panose="020B0A04020102020204" pitchFamily="34" charset="0"/>
              </a:rPr>
              <a:t>° Retarder ou dégrader les nucléides à courte durée de vie, qu’ils 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 </a:t>
            </a:r>
            <a:r>
              <a:rPr lang="fr-FR" sz="7600" dirty="0" smtClean="0">
                <a:latin typeface="Arial Black" panose="020B0A04020102020204" pitchFamily="34" charset="0"/>
              </a:rPr>
              <a:t>      </a:t>
            </a:r>
            <a:r>
              <a:rPr lang="fr-FR" sz="7600" dirty="0">
                <a:latin typeface="Arial Black" panose="020B0A04020102020204" pitchFamily="34" charset="0"/>
              </a:rPr>
              <a:t>soient solides, liquides ou gazeux;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</a:t>
            </a:r>
            <a:r>
              <a:rPr lang="fr-FR" sz="7600" dirty="0" smtClean="0">
                <a:latin typeface="Arial Black" panose="020B0A04020102020204" pitchFamily="34" charset="0"/>
              </a:rPr>
              <a:t>   </a:t>
            </a:r>
            <a:r>
              <a:rPr lang="fr-FR" sz="7600" dirty="0">
                <a:latin typeface="Arial Black" panose="020B0A04020102020204" pitchFamily="34" charset="0"/>
              </a:rPr>
              <a:t>3° Concentrer et enfermer les déchets d’activité intermédiaire, </a:t>
            </a:r>
          </a:p>
          <a:p>
            <a:pPr marL="457200" lvl="1" indent="0">
              <a:buNone/>
            </a:pPr>
            <a:r>
              <a:rPr lang="fr-FR" sz="7600" dirty="0">
                <a:latin typeface="Arial Black" panose="020B0A04020102020204" pitchFamily="34" charset="0"/>
              </a:rPr>
              <a:t>  </a:t>
            </a:r>
            <a:r>
              <a:rPr lang="fr-FR" sz="7600" dirty="0" smtClean="0">
                <a:latin typeface="Arial Black" panose="020B0A04020102020204" pitchFamily="34" charset="0"/>
              </a:rPr>
              <a:t>       </a:t>
            </a:r>
            <a:r>
              <a:rPr lang="fr-FR" sz="7600" dirty="0">
                <a:latin typeface="Arial Black" panose="020B0A04020102020204" pitchFamily="34" charset="0"/>
              </a:rPr>
              <a:t>solides, liquides ou gazeux.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070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cap="all" dirty="0" smtClean="0">
                <a:latin typeface="Arial Black" panose="020B0A04020102020204" pitchFamily="34" charset="0"/>
              </a:rPr>
              <a:t>Merci pour votre attention</a:t>
            </a:r>
            <a:endParaRPr lang="fr-FR" cap="all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03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1455</Words>
  <Application>Microsoft Office PowerPoint</Application>
  <PresentationFormat>Grand écran</PresentationFormat>
  <Paragraphs>382</Paragraphs>
  <Slides>42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0" baseType="lpstr">
      <vt:lpstr>Arial</vt:lpstr>
      <vt:lpstr>Arial Black</vt:lpstr>
      <vt:lpstr>Calibri</vt:lpstr>
      <vt:lpstr>Calibri Light</vt:lpstr>
      <vt:lpstr>Comic Sans MS</vt:lpstr>
      <vt:lpstr>Tahoma</vt:lpstr>
      <vt:lpstr>Wingdings</vt:lpstr>
      <vt:lpstr>Thème Office</vt:lpstr>
      <vt:lpstr>  EFFETS DES RADIATIONS ionisantes  par Dr Joseph BIDINGIJA Mabika Professeur ordinaire Faculté de Médecine Université de Kinshasa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Tableau I: Effets des radiations sur certaines molécules-clés de la cellule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Tableau II: Les cancers les plus associés aux irradiations</vt:lpstr>
      <vt:lpstr>Présentation PowerPoint</vt:lpstr>
      <vt:lpstr> </vt:lpstr>
      <vt:lpstr>6. Comment reconnaître une radiolésion?</vt:lpstr>
      <vt:lpstr>Présentation PowerPoint</vt:lpstr>
      <vt:lpstr>Comment reconnaître une radiolésion? (suite)</vt:lpstr>
      <vt:lpstr>7. Que doit  faire le médecin?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Prof Bidingija</dc:creator>
  <cp:lastModifiedBy>Prof Bidingija</cp:lastModifiedBy>
  <cp:revision>58</cp:revision>
  <cp:lastPrinted>2024-05-21T00:23:31Z</cp:lastPrinted>
  <dcterms:created xsi:type="dcterms:W3CDTF">2024-05-18T16:46:37Z</dcterms:created>
  <dcterms:modified xsi:type="dcterms:W3CDTF">2024-05-21T00:24:47Z</dcterms:modified>
</cp:coreProperties>
</file>