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12" r:id="rId2"/>
    <p:sldId id="277" r:id="rId3"/>
    <p:sldId id="350" r:id="rId4"/>
    <p:sldId id="335" r:id="rId5"/>
    <p:sldId id="426" r:id="rId6"/>
    <p:sldId id="450" r:id="rId7"/>
    <p:sldId id="451" r:id="rId8"/>
    <p:sldId id="457" r:id="rId9"/>
    <p:sldId id="458" r:id="rId10"/>
    <p:sldId id="459" r:id="rId11"/>
    <p:sldId id="460" r:id="rId12"/>
    <p:sldId id="461" r:id="rId13"/>
    <p:sldId id="463" r:id="rId14"/>
    <p:sldId id="464" r:id="rId15"/>
    <p:sldId id="466" r:id="rId16"/>
    <p:sldId id="467" r:id="rId17"/>
    <p:sldId id="468" r:id="rId18"/>
    <p:sldId id="470" r:id="rId19"/>
    <p:sldId id="469" r:id="rId20"/>
    <p:sldId id="471" r:id="rId21"/>
    <p:sldId id="386" r:id="rId22"/>
  </p:sldIdLst>
  <p:sldSz cx="9144000" cy="6858000" type="screen4x3"/>
  <p:notesSz cx="6797675" cy="99282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0000"/>
    <a:srgbClr val="ED5137"/>
    <a:srgbClr val="000066"/>
    <a:srgbClr val="007434"/>
    <a:srgbClr val="B0A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7" autoAdjust="0"/>
    <p:restoredTop sz="94692" autoAdjust="0"/>
  </p:normalViewPr>
  <p:slideViewPr>
    <p:cSldViewPr>
      <p:cViewPr varScale="1">
        <p:scale>
          <a:sx n="69" d="100"/>
          <a:sy n="69" d="100"/>
        </p:scale>
        <p:origin x="1380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F77890-F551-4303-94EF-2990143C184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5CC0685-ADCE-4507-835C-DCEFC9680A7B}">
      <dgm:prSet/>
      <dgm:spPr/>
      <dgm:t>
        <a:bodyPr/>
        <a:lstStyle/>
        <a:p>
          <a:pPr rtl="0"/>
          <a:r>
            <a:rPr lang="fr-FR" dirty="0" smtClean="0"/>
            <a:t>1) Ionisation : é : arraché de sa couche</a:t>
          </a:r>
          <a:endParaRPr lang="fr-FR" dirty="0"/>
        </a:p>
      </dgm:t>
    </dgm:pt>
    <dgm:pt modelId="{C2A312BC-BEDC-4BAA-83B4-0B210B3EA34F}" type="parTrans" cxnId="{083F377A-1777-462E-B7F1-B9D0096E6C70}">
      <dgm:prSet/>
      <dgm:spPr/>
      <dgm:t>
        <a:bodyPr/>
        <a:lstStyle/>
        <a:p>
          <a:endParaRPr lang="fr-FR"/>
        </a:p>
      </dgm:t>
    </dgm:pt>
    <dgm:pt modelId="{64CE37CA-D437-4783-BDDC-AB0B1597FC82}" type="sibTrans" cxnId="{083F377A-1777-462E-B7F1-B9D0096E6C70}">
      <dgm:prSet/>
      <dgm:spPr/>
      <dgm:t>
        <a:bodyPr/>
        <a:lstStyle/>
        <a:p>
          <a:endParaRPr lang="fr-FR"/>
        </a:p>
      </dgm:t>
    </dgm:pt>
    <dgm:pt modelId="{C39C0FE1-11E6-4A3C-B763-54558858A7F8}">
      <dgm:prSet/>
      <dgm:spPr/>
      <dgm:t>
        <a:bodyPr/>
        <a:lstStyle/>
        <a:p>
          <a:pPr rtl="0"/>
          <a:r>
            <a:rPr lang="fr-FR" smtClean="0"/>
            <a:t>2) Excitation:  é déplacé vers une couche périphérique</a:t>
          </a:r>
          <a:endParaRPr lang="fr-FR"/>
        </a:p>
      </dgm:t>
    </dgm:pt>
    <dgm:pt modelId="{0BB85B75-3E53-4F46-86D9-4B5CFF5CB3CB}" type="parTrans" cxnId="{C800B081-434F-4075-B4C0-049D99ECFEF1}">
      <dgm:prSet/>
      <dgm:spPr/>
      <dgm:t>
        <a:bodyPr/>
        <a:lstStyle/>
        <a:p>
          <a:endParaRPr lang="fr-FR"/>
        </a:p>
      </dgm:t>
    </dgm:pt>
    <dgm:pt modelId="{F96230A0-8C52-48E6-BF32-A11C05CED980}" type="sibTrans" cxnId="{C800B081-434F-4075-B4C0-049D99ECFEF1}">
      <dgm:prSet/>
      <dgm:spPr/>
      <dgm:t>
        <a:bodyPr/>
        <a:lstStyle/>
        <a:p>
          <a:endParaRPr lang="fr-FR"/>
        </a:p>
      </dgm:t>
    </dgm:pt>
    <dgm:pt modelId="{EDBBDDA9-C751-4D84-AC47-C96BFCEE20B6}">
      <dgm:prSet/>
      <dgm:spPr/>
      <dgm:t>
        <a:bodyPr/>
        <a:lstStyle/>
        <a:p>
          <a:pPr rtl="0"/>
          <a:r>
            <a:rPr lang="fr-FR" dirty="0" smtClean="0"/>
            <a:t>3) Absorption: Perte d’énergie du photon incident</a:t>
          </a:r>
          <a:endParaRPr lang="fr-FR" dirty="0"/>
        </a:p>
      </dgm:t>
    </dgm:pt>
    <dgm:pt modelId="{2088C6C4-8B3D-454F-9B9D-118CE5D344F3}" type="parTrans" cxnId="{6B4B884E-3505-49DF-BB17-F35E179DA3F6}">
      <dgm:prSet/>
      <dgm:spPr/>
      <dgm:t>
        <a:bodyPr/>
        <a:lstStyle/>
        <a:p>
          <a:endParaRPr lang="fr-FR"/>
        </a:p>
      </dgm:t>
    </dgm:pt>
    <dgm:pt modelId="{9A9FF55E-D1AA-4AFD-864C-1DBC545CE2D4}" type="sibTrans" cxnId="{6B4B884E-3505-49DF-BB17-F35E179DA3F6}">
      <dgm:prSet/>
      <dgm:spPr/>
      <dgm:t>
        <a:bodyPr/>
        <a:lstStyle/>
        <a:p>
          <a:endParaRPr lang="fr-FR"/>
        </a:p>
      </dgm:t>
    </dgm:pt>
    <dgm:pt modelId="{40659735-6EF3-4702-B278-F9C1FB6687B1}" type="pres">
      <dgm:prSet presAssocID="{26F77890-F551-4303-94EF-2990143C184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E675346-9A98-41D6-8A60-5645B9474468}" type="pres">
      <dgm:prSet presAssocID="{26F77890-F551-4303-94EF-2990143C1841}" presName="arrow" presStyleLbl="bgShp" presStyleIdx="0" presStyleCnt="1"/>
      <dgm:spPr/>
    </dgm:pt>
    <dgm:pt modelId="{6D7DC329-33BC-493B-A4F3-A208B2A85EB8}" type="pres">
      <dgm:prSet presAssocID="{26F77890-F551-4303-94EF-2990143C1841}" presName="linearProcess" presStyleCnt="0"/>
      <dgm:spPr/>
    </dgm:pt>
    <dgm:pt modelId="{2345B092-DF27-422A-BAA4-7E5D5FB9567F}" type="pres">
      <dgm:prSet presAssocID="{15CC0685-ADCE-4507-835C-DCEFC9680A7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C493F79-D72C-41E7-A60B-2E2E153492B5}" type="pres">
      <dgm:prSet presAssocID="{64CE37CA-D437-4783-BDDC-AB0B1597FC82}" presName="sibTrans" presStyleCnt="0"/>
      <dgm:spPr/>
    </dgm:pt>
    <dgm:pt modelId="{4CB6AE0B-50B4-4346-B3A8-BD7705F76B80}" type="pres">
      <dgm:prSet presAssocID="{C39C0FE1-11E6-4A3C-B763-54558858A7F8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B103ED-4145-4670-8421-59E36D7E0371}" type="pres">
      <dgm:prSet presAssocID="{F96230A0-8C52-48E6-BF32-A11C05CED980}" presName="sibTrans" presStyleCnt="0"/>
      <dgm:spPr/>
    </dgm:pt>
    <dgm:pt modelId="{EE271417-3E10-4974-896E-861CBAFEDB8E}" type="pres">
      <dgm:prSet presAssocID="{EDBBDDA9-C751-4D84-AC47-C96BFCEE20B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800B081-434F-4075-B4C0-049D99ECFEF1}" srcId="{26F77890-F551-4303-94EF-2990143C1841}" destId="{C39C0FE1-11E6-4A3C-B763-54558858A7F8}" srcOrd="1" destOrd="0" parTransId="{0BB85B75-3E53-4F46-86D9-4B5CFF5CB3CB}" sibTransId="{F96230A0-8C52-48E6-BF32-A11C05CED980}"/>
    <dgm:cxn modelId="{9D28282A-3756-4324-A23A-5AF2B927C7A6}" type="presOf" srcId="{26F77890-F551-4303-94EF-2990143C1841}" destId="{40659735-6EF3-4702-B278-F9C1FB6687B1}" srcOrd="0" destOrd="0" presId="urn:microsoft.com/office/officeart/2005/8/layout/hProcess9"/>
    <dgm:cxn modelId="{CE7D5E8D-C7D2-441C-B2EB-EA927772CAF8}" type="presOf" srcId="{15CC0685-ADCE-4507-835C-DCEFC9680A7B}" destId="{2345B092-DF27-422A-BAA4-7E5D5FB9567F}" srcOrd="0" destOrd="0" presId="urn:microsoft.com/office/officeart/2005/8/layout/hProcess9"/>
    <dgm:cxn modelId="{083F377A-1777-462E-B7F1-B9D0096E6C70}" srcId="{26F77890-F551-4303-94EF-2990143C1841}" destId="{15CC0685-ADCE-4507-835C-DCEFC9680A7B}" srcOrd="0" destOrd="0" parTransId="{C2A312BC-BEDC-4BAA-83B4-0B210B3EA34F}" sibTransId="{64CE37CA-D437-4783-BDDC-AB0B1597FC82}"/>
    <dgm:cxn modelId="{5597D616-8F7A-4C45-9CFE-7341AECBF4FF}" type="presOf" srcId="{C39C0FE1-11E6-4A3C-B763-54558858A7F8}" destId="{4CB6AE0B-50B4-4346-B3A8-BD7705F76B80}" srcOrd="0" destOrd="0" presId="urn:microsoft.com/office/officeart/2005/8/layout/hProcess9"/>
    <dgm:cxn modelId="{6B4B884E-3505-49DF-BB17-F35E179DA3F6}" srcId="{26F77890-F551-4303-94EF-2990143C1841}" destId="{EDBBDDA9-C751-4D84-AC47-C96BFCEE20B6}" srcOrd="2" destOrd="0" parTransId="{2088C6C4-8B3D-454F-9B9D-118CE5D344F3}" sibTransId="{9A9FF55E-D1AA-4AFD-864C-1DBC545CE2D4}"/>
    <dgm:cxn modelId="{8FCDF2B2-7B21-49B9-9197-C4F0551EEDD4}" type="presOf" srcId="{EDBBDDA9-C751-4D84-AC47-C96BFCEE20B6}" destId="{EE271417-3E10-4974-896E-861CBAFEDB8E}" srcOrd="0" destOrd="0" presId="urn:microsoft.com/office/officeart/2005/8/layout/hProcess9"/>
    <dgm:cxn modelId="{AD4A8EF2-5577-4254-B1CB-57A23443B59F}" type="presParOf" srcId="{40659735-6EF3-4702-B278-F9C1FB6687B1}" destId="{BE675346-9A98-41D6-8A60-5645B9474468}" srcOrd="0" destOrd="0" presId="urn:microsoft.com/office/officeart/2005/8/layout/hProcess9"/>
    <dgm:cxn modelId="{DBEB1029-DE85-4E3E-B9E9-D2A703661E5E}" type="presParOf" srcId="{40659735-6EF3-4702-B278-F9C1FB6687B1}" destId="{6D7DC329-33BC-493B-A4F3-A208B2A85EB8}" srcOrd="1" destOrd="0" presId="urn:microsoft.com/office/officeart/2005/8/layout/hProcess9"/>
    <dgm:cxn modelId="{4D8314C4-14AF-4330-8102-2F4D0443B57D}" type="presParOf" srcId="{6D7DC329-33BC-493B-A4F3-A208B2A85EB8}" destId="{2345B092-DF27-422A-BAA4-7E5D5FB9567F}" srcOrd="0" destOrd="0" presId="urn:microsoft.com/office/officeart/2005/8/layout/hProcess9"/>
    <dgm:cxn modelId="{E8C9599C-D626-48AE-8E99-77C1519B92FF}" type="presParOf" srcId="{6D7DC329-33BC-493B-A4F3-A208B2A85EB8}" destId="{CC493F79-D72C-41E7-A60B-2E2E153492B5}" srcOrd="1" destOrd="0" presId="urn:microsoft.com/office/officeart/2005/8/layout/hProcess9"/>
    <dgm:cxn modelId="{29F19293-08FA-4186-9C08-305EC05B7C08}" type="presParOf" srcId="{6D7DC329-33BC-493B-A4F3-A208B2A85EB8}" destId="{4CB6AE0B-50B4-4346-B3A8-BD7705F76B80}" srcOrd="2" destOrd="0" presId="urn:microsoft.com/office/officeart/2005/8/layout/hProcess9"/>
    <dgm:cxn modelId="{212ACE18-83A0-423D-9589-431D87C79FCC}" type="presParOf" srcId="{6D7DC329-33BC-493B-A4F3-A208B2A85EB8}" destId="{D9B103ED-4145-4670-8421-59E36D7E0371}" srcOrd="3" destOrd="0" presId="urn:microsoft.com/office/officeart/2005/8/layout/hProcess9"/>
    <dgm:cxn modelId="{B23B39D4-2ECD-45A7-B7D4-A6B9EB057DB9}" type="presParOf" srcId="{6D7DC329-33BC-493B-A4F3-A208B2A85EB8}" destId="{EE271417-3E10-4974-896E-861CBAFEDB8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0933C8-A8B6-42F8-9A03-8934F17CEB67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803CC991-E28D-45B4-B65D-23E9CB4BA003}">
      <dgm:prSet/>
      <dgm:spPr/>
      <dgm:t>
        <a:bodyPr/>
        <a:lstStyle/>
        <a:p>
          <a:pPr rtl="0"/>
          <a:r>
            <a:rPr lang="fr-FR" b="1" dirty="0" smtClean="0">
              <a:solidFill>
                <a:schemeClr val="tx1"/>
              </a:solidFill>
            </a:rPr>
            <a:t>Bâtiments conformes aux normes</a:t>
          </a:r>
          <a:endParaRPr lang="fr-FR" b="1" dirty="0">
            <a:solidFill>
              <a:schemeClr val="tx1"/>
            </a:solidFill>
          </a:endParaRPr>
        </a:p>
      </dgm:t>
    </dgm:pt>
    <dgm:pt modelId="{86DD5065-9D17-407D-A8E1-E7DF82F08B7A}" type="parTrans" cxnId="{B0800DE0-4E50-450F-8F6D-B98722B374F5}">
      <dgm:prSet/>
      <dgm:spPr/>
      <dgm:t>
        <a:bodyPr/>
        <a:lstStyle/>
        <a:p>
          <a:endParaRPr lang="fr-FR"/>
        </a:p>
      </dgm:t>
    </dgm:pt>
    <dgm:pt modelId="{5273371A-0146-404A-AD05-CF3D7E5325DB}" type="sibTrans" cxnId="{B0800DE0-4E50-450F-8F6D-B98722B374F5}">
      <dgm:prSet/>
      <dgm:spPr/>
      <dgm:t>
        <a:bodyPr/>
        <a:lstStyle/>
        <a:p>
          <a:endParaRPr lang="fr-FR"/>
        </a:p>
      </dgm:t>
    </dgm:pt>
    <dgm:pt modelId="{05FB2E8B-2960-400A-AE19-475349EDBA59}">
      <dgm:prSet/>
      <dgm:spPr/>
      <dgm:t>
        <a:bodyPr/>
        <a:lstStyle/>
        <a:p>
          <a:pPr rtl="0"/>
          <a:r>
            <a:rPr lang="fr-FR" b="1" dirty="0" smtClean="0">
              <a:solidFill>
                <a:schemeClr val="tx1"/>
              </a:solidFill>
            </a:rPr>
            <a:t>Qualité des </a:t>
          </a:r>
          <a:r>
            <a:rPr lang="fr-FR" b="1" dirty="0" smtClean="0">
              <a:solidFill>
                <a:schemeClr val="tx1"/>
              </a:solidFill>
            </a:rPr>
            <a:t>équipements et de matériels </a:t>
          </a:r>
          <a:endParaRPr lang="fr-FR" b="1" dirty="0">
            <a:solidFill>
              <a:schemeClr val="tx1"/>
            </a:solidFill>
          </a:endParaRPr>
        </a:p>
      </dgm:t>
    </dgm:pt>
    <dgm:pt modelId="{EB2C627C-8AEA-4395-BAED-BF000B2EBD89}" type="parTrans" cxnId="{AD160F2D-430D-4FD1-B1B6-26DDB325CA1A}">
      <dgm:prSet/>
      <dgm:spPr/>
      <dgm:t>
        <a:bodyPr/>
        <a:lstStyle/>
        <a:p>
          <a:endParaRPr lang="fr-FR"/>
        </a:p>
      </dgm:t>
    </dgm:pt>
    <dgm:pt modelId="{A695439B-73C1-41B1-B139-36D7090082E3}" type="sibTrans" cxnId="{AD160F2D-430D-4FD1-B1B6-26DDB325CA1A}">
      <dgm:prSet/>
      <dgm:spPr/>
      <dgm:t>
        <a:bodyPr/>
        <a:lstStyle/>
        <a:p>
          <a:endParaRPr lang="fr-FR"/>
        </a:p>
      </dgm:t>
    </dgm:pt>
    <dgm:pt modelId="{B83054B6-F449-4669-86B9-31A21B6004FB}">
      <dgm:prSet/>
      <dgm:spPr/>
      <dgm:t>
        <a:bodyPr/>
        <a:lstStyle/>
        <a:p>
          <a:pPr rtl="0"/>
          <a:r>
            <a:rPr lang="fr-FR" b="1" dirty="0" smtClean="0">
              <a:solidFill>
                <a:schemeClr val="tx1"/>
              </a:solidFill>
            </a:rPr>
            <a:t>Utilisation des EPI</a:t>
          </a:r>
          <a:endParaRPr lang="fr-FR" b="1" dirty="0">
            <a:solidFill>
              <a:schemeClr val="tx1"/>
            </a:solidFill>
          </a:endParaRPr>
        </a:p>
      </dgm:t>
    </dgm:pt>
    <dgm:pt modelId="{BBA1350A-8C40-48E0-B92C-41EF28E9D3A5}" type="parTrans" cxnId="{637D0B98-1168-417D-BA59-810BCCE9C784}">
      <dgm:prSet/>
      <dgm:spPr/>
      <dgm:t>
        <a:bodyPr/>
        <a:lstStyle/>
        <a:p>
          <a:endParaRPr lang="fr-FR"/>
        </a:p>
      </dgm:t>
    </dgm:pt>
    <dgm:pt modelId="{C37231F5-B9CA-4083-9707-5C0FB3D39050}" type="sibTrans" cxnId="{637D0B98-1168-417D-BA59-810BCCE9C784}">
      <dgm:prSet/>
      <dgm:spPr/>
      <dgm:t>
        <a:bodyPr/>
        <a:lstStyle/>
        <a:p>
          <a:endParaRPr lang="fr-FR"/>
        </a:p>
      </dgm:t>
    </dgm:pt>
    <dgm:pt modelId="{BD5E008D-DA55-4129-83E8-55D785277252}">
      <dgm:prSet/>
      <dgm:spPr/>
      <dgm:t>
        <a:bodyPr/>
        <a:lstStyle/>
        <a:p>
          <a:pPr rtl="0"/>
          <a:r>
            <a:rPr lang="fr-FR" b="1" dirty="0" smtClean="0">
              <a:solidFill>
                <a:schemeClr val="tx1"/>
              </a:solidFill>
            </a:rPr>
            <a:t>Justification de l’examen ou procédure thérapeutique</a:t>
          </a:r>
          <a:endParaRPr lang="fr-FR" b="1" dirty="0">
            <a:solidFill>
              <a:schemeClr val="tx1"/>
            </a:solidFill>
          </a:endParaRPr>
        </a:p>
      </dgm:t>
    </dgm:pt>
    <dgm:pt modelId="{1A2BAF0B-F72E-49D5-AAAA-A8E346716B19}" type="parTrans" cxnId="{812BFB0D-623E-4FB0-AFFD-DCF39FEA6C01}">
      <dgm:prSet/>
      <dgm:spPr/>
      <dgm:t>
        <a:bodyPr/>
        <a:lstStyle/>
        <a:p>
          <a:endParaRPr lang="fr-FR"/>
        </a:p>
      </dgm:t>
    </dgm:pt>
    <dgm:pt modelId="{FA753B86-FE49-407E-BA92-7A7141FEB576}" type="sibTrans" cxnId="{812BFB0D-623E-4FB0-AFFD-DCF39FEA6C01}">
      <dgm:prSet/>
      <dgm:spPr/>
      <dgm:t>
        <a:bodyPr/>
        <a:lstStyle/>
        <a:p>
          <a:endParaRPr lang="fr-FR"/>
        </a:p>
      </dgm:t>
    </dgm:pt>
    <dgm:pt modelId="{B1043304-E88C-4946-AB1E-96391F1C2E95}">
      <dgm:prSet/>
      <dgm:spPr/>
      <dgm:t>
        <a:bodyPr/>
        <a:lstStyle/>
        <a:p>
          <a:pPr rtl="0"/>
          <a:r>
            <a:rPr lang="fr-FR" b="1" dirty="0" smtClean="0">
              <a:solidFill>
                <a:schemeClr val="tx1"/>
              </a:solidFill>
            </a:rPr>
            <a:t>Utilisation de la dose la plus faible possible</a:t>
          </a:r>
          <a:endParaRPr lang="fr-FR" b="1" dirty="0">
            <a:solidFill>
              <a:schemeClr val="tx1"/>
            </a:solidFill>
          </a:endParaRPr>
        </a:p>
      </dgm:t>
    </dgm:pt>
    <dgm:pt modelId="{706EF599-6A3D-434C-A682-86596F62268E}" type="parTrans" cxnId="{DF92763E-6A80-44CC-A478-5D2249B4DD2D}">
      <dgm:prSet/>
      <dgm:spPr/>
      <dgm:t>
        <a:bodyPr/>
        <a:lstStyle/>
        <a:p>
          <a:endParaRPr lang="fr-FR"/>
        </a:p>
      </dgm:t>
    </dgm:pt>
    <dgm:pt modelId="{983063B2-72BA-414E-BE99-9C2C73525A30}" type="sibTrans" cxnId="{DF92763E-6A80-44CC-A478-5D2249B4DD2D}">
      <dgm:prSet/>
      <dgm:spPr/>
      <dgm:t>
        <a:bodyPr/>
        <a:lstStyle/>
        <a:p>
          <a:endParaRPr lang="fr-FR"/>
        </a:p>
      </dgm:t>
    </dgm:pt>
    <dgm:pt modelId="{28CEFFC4-1CAF-4360-9895-D01FE8C015D2}" type="pres">
      <dgm:prSet presAssocID="{1A0933C8-A8B6-42F8-9A03-8934F17CEB6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40B8B34-A5EF-4A2F-AE24-5E515217585A}" type="pres">
      <dgm:prSet presAssocID="{1A0933C8-A8B6-42F8-9A03-8934F17CEB67}" presName="arrow" presStyleLbl="bgShp" presStyleIdx="0" presStyleCnt="1" custLinFactNeighborX="-440" custLinFactNeighborY="-210"/>
      <dgm:spPr/>
    </dgm:pt>
    <dgm:pt modelId="{18E5B9B1-739D-4B78-AE21-A399E3D96C05}" type="pres">
      <dgm:prSet presAssocID="{1A0933C8-A8B6-42F8-9A03-8934F17CEB67}" presName="linearProcess" presStyleCnt="0"/>
      <dgm:spPr/>
    </dgm:pt>
    <dgm:pt modelId="{1705AF02-CAEB-4835-90DC-E6C86EB41990}" type="pres">
      <dgm:prSet presAssocID="{803CC991-E28D-45B4-B65D-23E9CB4BA003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891164-419D-4E84-B66E-A2C98EC02B78}" type="pres">
      <dgm:prSet presAssocID="{5273371A-0146-404A-AD05-CF3D7E5325DB}" presName="sibTrans" presStyleCnt="0"/>
      <dgm:spPr/>
    </dgm:pt>
    <dgm:pt modelId="{70A40B55-CA46-4706-885D-81D789D6CD36}" type="pres">
      <dgm:prSet presAssocID="{05FB2E8B-2960-400A-AE19-475349EDBA59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99FC237-17D4-4291-B7FB-C7C86BE8F6D3}" type="pres">
      <dgm:prSet presAssocID="{A695439B-73C1-41B1-B139-36D7090082E3}" presName="sibTrans" presStyleCnt="0"/>
      <dgm:spPr/>
    </dgm:pt>
    <dgm:pt modelId="{CFB67E5B-FD21-4FAF-A02F-E86999EEB952}" type="pres">
      <dgm:prSet presAssocID="{B83054B6-F449-4669-86B9-31A21B6004F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588CA6-411D-4155-97D4-4FB2CDDD10AB}" type="pres">
      <dgm:prSet presAssocID="{C37231F5-B9CA-4083-9707-5C0FB3D39050}" presName="sibTrans" presStyleCnt="0"/>
      <dgm:spPr/>
    </dgm:pt>
    <dgm:pt modelId="{1B63E5F5-E141-49B1-AAA4-6411AFD1EBB5}" type="pres">
      <dgm:prSet presAssocID="{BD5E008D-DA55-4129-83E8-55D785277252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320ADD1-8340-4146-ABE6-4300B37C641B}" type="pres">
      <dgm:prSet presAssocID="{FA753B86-FE49-407E-BA92-7A7141FEB576}" presName="sibTrans" presStyleCnt="0"/>
      <dgm:spPr/>
    </dgm:pt>
    <dgm:pt modelId="{72DA71B8-11C6-47A8-8772-285B95CA4009}" type="pres">
      <dgm:prSet presAssocID="{B1043304-E88C-4946-AB1E-96391F1C2E95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5C4530E-8EE6-4B99-8879-6891F83D3D05}" type="presOf" srcId="{1A0933C8-A8B6-42F8-9A03-8934F17CEB67}" destId="{28CEFFC4-1CAF-4360-9895-D01FE8C015D2}" srcOrd="0" destOrd="0" presId="urn:microsoft.com/office/officeart/2005/8/layout/hProcess9"/>
    <dgm:cxn modelId="{DF92763E-6A80-44CC-A478-5D2249B4DD2D}" srcId="{1A0933C8-A8B6-42F8-9A03-8934F17CEB67}" destId="{B1043304-E88C-4946-AB1E-96391F1C2E95}" srcOrd="4" destOrd="0" parTransId="{706EF599-6A3D-434C-A682-86596F62268E}" sibTransId="{983063B2-72BA-414E-BE99-9C2C73525A30}"/>
    <dgm:cxn modelId="{AD160F2D-430D-4FD1-B1B6-26DDB325CA1A}" srcId="{1A0933C8-A8B6-42F8-9A03-8934F17CEB67}" destId="{05FB2E8B-2960-400A-AE19-475349EDBA59}" srcOrd="1" destOrd="0" parTransId="{EB2C627C-8AEA-4395-BAED-BF000B2EBD89}" sibTransId="{A695439B-73C1-41B1-B139-36D7090082E3}"/>
    <dgm:cxn modelId="{637D0B98-1168-417D-BA59-810BCCE9C784}" srcId="{1A0933C8-A8B6-42F8-9A03-8934F17CEB67}" destId="{B83054B6-F449-4669-86B9-31A21B6004FB}" srcOrd="2" destOrd="0" parTransId="{BBA1350A-8C40-48E0-B92C-41EF28E9D3A5}" sibTransId="{C37231F5-B9CA-4083-9707-5C0FB3D39050}"/>
    <dgm:cxn modelId="{56C2D78A-3142-45C9-8625-CB956FE40D2A}" type="presOf" srcId="{BD5E008D-DA55-4129-83E8-55D785277252}" destId="{1B63E5F5-E141-49B1-AAA4-6411AFD1EBB5}" srcOrd="0" destOrd="0" presId="urn:microsoft.com/office/officeart/2005/8/layout/hProcess9"/>
    <dgm:cxn modelId="{2C9C6527-5218-4554-967C-7C35F296D8A5}" type="presOf" srcId="{B1043304-E88C-4946-AB1E-96391F1C2E95}" destId="{72DA71B8-11C6-47A8-8772-285B95CA4009}" srcOrd="0" destOrd="0" presId="urn:microsoft.com/office/officeart/2005/8/layout/hProcess9"/>
    <dgm:cxn modelId="{812BFB0D-623E-4FB0-AFFD-DCF39FEA6C01}" srcId="{1A0933C8-A8B6-42F8-9A03-8934F17CEB67}" destId="{BD5E008D-DA55-4129-83E8-55D785277252}" srcOrd="3" destOrd="0" parTransId="{1A2BAF0B-F72E-49D5-AAAA-A8E346716B19}" sibTransId="{FA753B86-FE49-407E-BA92-7A7141FEB576}"/>
    <dgm:cxn modelId="{B6B6556C-AFBF-444B-B015-1C4A03F74099}" type="presOf" srcId="{05FB2E8B-2960-400A-AE19-475349EDBA59}" destId="{70A40B55-CA46-4706-885D-81D789D6CD36}" srcOrd="0" destOrd="0" presId="urn:microsoft.com/office/officeart/2005/8/layout/hProcess9"/>
    <dgm:cxn modelId="{B0800DE0-4E50-450F-8F6D-B98722B374F5}" srcId="{1A0933C8-A8B6-42F8-9A03-8934F17CEB67}" destId="{803CC991-E28D-45B4-B65D-23E9CB4BA003}" srcOrd="0" destOrd="0" parTransId="{86DD5065-9D17-407D-A8E1-E7DF82F08B7A}" sibTransId="{5273371A-0146-404A-AD05-CF3D7E5325DB}"/>
    <dgm:cxn modelId="{E98EE673-532E-4829-8054-25C9CABC828E}" type="presOf" srcId="{803CC991-E28D-45B4-B65D-23E9CB4BA003}" destId="{1705AF02-CAEB-4835-90DC-E6C86EB41990}" srcOrd="0" destOrd="0" presId="urn:microsoft.com/office/officeart/2005/8/layout/hProcess9"/>
    <dgm:cxn modelId="{987FDECD-B741-4669-AD2B-D4615E0FEFED}" type="presOf" srcId="{B83054B6-F449-4669-86B9-31A21B6004FB}" destId="{CFB67E5B-FD21-4FAF-A02F-E86999EEB952}" srcOrd="0" destOrd="0" presId="urn:microsoft.com/office/officeart/2005/8/layout/hProcess9"/>
    <dgm:cxn modelId="{E16D5607-4F88-4E50-9ED9-EA4A1F8DCDB1}" type="presParOf" srcId="{28CEFFC4-1CAF-4360-9895-D01FE8C015D2}" destId="{740B8B34-A5EF-4A2F-AE24-5E515217585A}" srcOrd="0" destOrd="0" presId="urn:microsoft.com/office/officeart/2005/8/layout/hProcess9"/>
    <dgm:cxn modelId="{3CC38DED-082B-474C-A6E5-75C8D384CD9E}" type="presParOf" srcId="{28CEFFC4-1CAF-4360-9895-D01FE8C015D2}" destId="{18E5B9B1-739D-4B78-AE21-A399E3D96C05}" srcOrd="1" destOrd="0" presId="urn:microsoft.com/office/officeart/2005/8/layout/hProcess9"/>
    <dgm:cxn modelId="{3CFAE1C8-487B-48CA-91C6-12ABD317D3FA}" type="presParOf" srcId="{18E5B9B1-739D-4B78-AE21-A399E3D96C05}" destId="{1705AF02-CAEB-4835-90DC-E6C86EB41990}" srcOrd="0" destOrd="0" presId="urn:microsoft.com/office/officeart/2005/8/layout/hProcess9"/>
    <dgm:cxn modelId="{F0EAFA2F-7D93-48B6-9178-1B3A8F35EFAC}" type="presParOf" srcId="{18E5B9B1-739D-4B78-AE21-A399E3D96C05}" destId="{CA891164-419D-4E84-B66E-A2C98EC02B78}" srcOrd="1" destOrd="0" presId="urn:microsoft.com/office/officeart/2005/8/layout/hProcess9"/>
    <dgm:cxn modelId="{96C3C8EA-210E-4CFA-BB48-56513CB5EC75}" type="presParOf" srcId="{18E5B9B1-739D-4B78-AE21-A399E3D96C05}" destId="{70A40B55-CA46-4706-885D-81D789D6CD36}" srcOrd="2" destOrd="0" presId="urn:microsoft.com/office/officeart/2005/8/layout/hProcess9"/>
    <dgm:cxn modelId="{5047117E-8AD8-4B4E-9513-2FAF36867760}" type="presParOf" srcId="{18E5B9B1-739D-4B78-AE21-A399E3D96C05}" destId="{599FC237-17D4-4291-B7FB-C7C86BE8F6D3}" srcOrd="3" destOrd="0" presId="urn:microsoft.com/office/officeart/2005/8/layout/hProcess9"/>
    <dgm:cxn modelId="{264EC0C5-6DE1-40BD-A283-E5D89F431937}" type="presParOf" srcId="{18E5B9B1-739D-4B78-AE21-A399E3D96C05}" destId="{CFB67E5B-FD21-4FAF-A02F-E86999EEB952}" srcOrd="4" destOrd="0" presId="urn:microsoft.com/office/officeart/2005/8/layout/hProcess9"/>
    <dgm:cxn modelId="{39DFFEEC-EF8C-4EF5-AE22-0A18BB8351F5}" type="presParOf" srcId="{18E5B9B1-739D-4B78-AE21-A399E3D96C05}" destId="{4D588CA6-411D-4155-97D4-4FB2CDDD10AB}" srcOrd="5" destOrd="0" presId="urn:microsoft.com/office/officeart/2005/8/layout/hProcess9"/>
    <dgm:cxn modelId="{A98C6859-E1D3-47FA-A0F6-EF08377D1062}" type="presParOf" srcId="{18E5B9B1-739D-4B78-AE21-A399E3D96C05}" destId="{1B63E5F5-E141-49B1-AAA4-6411AFD1EBB5}" srcOrd="6" destOrd="0" presId="urn:microsoft.com/office/officeart/2005/8/layout/hProcess9"/>
    <dgm:cxn modelId="{5BAFAA4E-6121-4F8E-A4C9-80E07396BF18}" type="presParOf" srcId="{18E5B9B1-739D-4B78-AE21-A399E3D96C05}" destId="{5320ADD1-8340-4146-ABE6-4300B37C641B}" srcOrd="7" destOrd="0" presId="urn:microsoft.com/office/officeart/2005/8/layout/hProcess9"/>
    <dgm:cxn modelId="{3C34DD32-0F61-47FB-83DB-A0458C320790}" type="presParOf" srcId="{18E5B9B1-739D-4B78-AE21-A399E3D96C05}" destId="{72DA71B8-11C6-47A8-8772-285B95CA4009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17F5A7-7693-4838-B80A-289890BE2C96}" type="doc">
      <dgm:prSet loTypeId="urn:microsoft.com/office/officeart/2005/8/layout/pyramid2" loCatId="pyramid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fr-FR"/>
        </a:p>
      </dgm:t>
    </dgm:pt>
    <dgm:pt modelId="{C0A3791A-A478-4DF1-B475-D5612C9CBAA6}">
      <dgm:prSet/>
      <dgm:spPr/>
      <dgm:t>
        <a:bodyPr/>
        <a:lstStyle/>
        <a:p>
          <a:pPr rtl="0"/>
          <a:r>
            <a:rPr lang="fr-FR" smtClean="0"/>
            <a:t>VULGARISATION DES TEXTES REGLEMENTAIRES</a:t>
          </a:r>
          <a:endParaRPr lang="fr-FR"/>
        </a:p>
      </dgm:t>
    </dgm:pt>
    <dgm:pt modelId="{1106AA4C-7591-4ED6-A018-58D8C073F223}" type="parTrans" cxnId="{B88CF22D-F44B-48F3-A617-7D265783CAB5}">
      <dgm:prSet/>
      <dgm:spPr/>
      <dgm:t>
        <a:bodyPr/>
        <a:lstStyle/>
        <a:p>
          <a:endParaRPr lang="fr-FR"/>
        </a:p>
      </dgm:t>
    </dgm:pt>
    <dgm:pt modelId="{7B144783-446D-4326-9888-6A109C50499B}" type="sibTrans" cxnId="{B88CF22D-F44B-48F3-A617-7D265783CAB5}">
      <dgm:prSet/>
      <dgm:spPr/>
      <dgm:t>
        <a:bodyPr/>
        <a:lstStyle/>
        <a:p>
          <a:endParaRPr lang="fr-FR"/>
        </a:p>
      </dgm:t>
    </dgm:pt>
    <dgm:pt modelId="{E20061F8-A614-497B-B3BA-83B2B03532C3}">
      <dgm:prSet/>
      <dgm:spPr/>
      <dgm:t>
        <a:bodyPr/>
        <a:lstStyle/>
        <a:p>
          <a:pPr rtl="0"/>
          <a:r>
            <a:rPr lang="fr-FR" dirty="0" smtClean="0"/>
            <a:t>ORGANISER REGULIEREMENT LES INSPECTION SUR </a:t>
          </a:r>
          <a:r>
            <a:rPr lang="fr-FR" dirty="0" smtClean="0"/>
            <a:t>TOUTE </a:t>
          </a:r>
          <a:r>
            <a:rPr lang="fr-FR" dirty="0" smtClean="0"/>
            <a:t>L’ETENDUE </a:t>
          </a:r>
          <a:r>
            <a:rPr lang="fr-FR" dirty="0" smtClean="0"/>
            <a:t>DU TERRITOIRE</a:t>
          </a:r>
          <a:endParaRPr lang="fr-FR" dirty="0"/>
        </a:p>
      </dgm:t>
    </dgm:pt>
    <dgm:pt modelId="{C9DD2AE3-24CC-442D-B6FB-5A859A84275E}" type="parTrans" cxnId="{4EB7A017-4D13-485D-90F7-5DA5B3E7BE4D}">
      <dgm:prSet/>
      <dgm:spPr/>
      <dgm:t>
        <a:bodyPr/>
        <a:lstStyle/>
        <a:p>
          <a:endParaRPr lang="fr-FR"/>
        </a:p>
      </dgm:t>
    </dgm:pt>
    <dgm:pt modelId="{429B735E-2B79-480A-BD6F-6D5A1787C652}" type="sibTrans" cxnId="{4EB7A017-4D13-485D-90F7-5DA5B3E7BE4D}">
      <dgm:prSet/>
      <dgm:spPr/>
      <dgm:t>
        <a:bodyPr/>
        <a:lstStyle/>
        <a:p>
          <a:endParaRPr lang="fr-FR"/>
        </a:p>
      </dgm:t>
    </dgm:pt>
    <dgm:pt modelId="{2B78AB2A-8A10-4067-815E-A37FA2890084}" type="pres">
      <dgm:prSet presAssocID="{2217F5A7-7693-4838-B80A-289890BE2C9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fr-FR"/>
        </a:p>
      </dgm:t>
    </dgm:pt>
    <dgm:pt modelId="{EE589E81-EDA8-4A7C-BB00-76574E8B096A}" type="pres">
      <dgm:prSet presAssocID="{2217F5A7-7693-4838-B80A-289890BE2C96}" presName="pyramid" presStyleLbl="node1" presStyleIdx="0" presStyleCnt="1" custLinFactNeighborX="-318"/>
      <dgm:spPr/>
    </dgm:pt>
    <dgm:pt modelId="{66E60174-3D8F-4653-A858-55BF5C1C0431}" type="pres">
      <dgm:prSet presAssocID="{2217F5A7-7693-4838-B80A-289890BE2C96}" presName="theList" presStyleCnt="0"/>
      <dgm:spPr/>
    </dgm:pt>
    <dgm:pt modelId="{96B49ECB-50E0-42F3-AC69-AFA1A48B5AAC}" type="pres">
      <dgm:prSet presAssocID="{C0A3791A-A478-4DF1-B475-D5612C9CBAA6}" presName="aNode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943985E-B02F-452C-BDB7-AE595A0FCB6B}" type="pres">
      <dgm:prSet presAssocID="{C0A3791A-A478-4DF1-B475-D5612C9CBAA6}" presName="aSpace" presStyleCnt="0"/>
      <dgm:spPr/>
    </dgm:pt>
    <dgm:pt modelId="{FDE28C7A-3AAB-4AF0-BAD9-DE8C0B85690B}" type="pres">
      <dgm:prSet presAssocID="{E20061F8-A614-497B-B3BA-83B2B03532C3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84CE797-7ADD-4177-9959-683E5FBCA9C2}" type="pres">
      <dgm:prSet presAssocID="{E20061F8-A614-497B-B3BA-83B2B03532C3}" presName="aSpace" presStyleCnt="0"/>
      <dgm:spPr/>
    </dgm:pt>
  </dgm:ptLst>
  <dgm:cxnLst>
    <dgm:cxn modelId="{B88CF22D-F44B-48F3-A617-7D265783CAB5}" srcId="{2217F5A7-7693-4838-B80A-289890BE2C96}" destId="{C0A3791A-A478-4DF1-B475-D5612C9CBAA6}" srcOrd="0" destOrd="0" parTransId="{1106AA4C-7591-4ED6-A018-58D8C073F223}" sibTransId="{7B144783-446D-4326-9888-6A109C50499B}"/>
    <dgm:cxn modelId="{75A532D6-8317-420C-9A97-DF02FDE1F550}" type="presOf" srcId="{C0A3791A-A478-4DF1-B475-D5612C9CBAA6}" destId="{96B49ECB-50E0-42F3-AC69-AFA1A48B5AAC}" srcOrd="0" destOrd="0" presId="urn:microsoft.com/office/officeart/2005/8/layout/pyramid2"/>
    <dgm:cxn modelId="{4EB7A017-4D13-485D-90F7-5DA5B3E7BE4D}" srcId="{2217F5A7-7693-4838-B80A-289890BE2C96}" destId="{E20061F8-A614-497B-B3BA-83B2B03532C3}" srcOrd="1" destOrd="0" parTransId="{C9DD2AE3-24CC-442D-B6FB-5A859A84275E}" sibTransId="{429B735E-2B79-480A-BD6F-6D5A1787C652}"/>
    <dgm:cxn modelId="{BCE2CA2D-1E67-4AE3-9A4C-D45D1B73278F}" type="presOf" srcId="{2217F5A7-7693-4838-B80A-289890BE2C96}" destId="{2B78AB2A-8A10-4067-815E-A37FA2890084}" srcOrd="0" destOrd="0" presId="urn:microsoft.com/office/officeart/2005/8/layout/pyramid2"/>
    <dgm:cxn modelId="{232B1913-D9A3-43DF-965E-5A8D9AE7C5DD}" type="presOf" srcId="{E20061F8-A614-497B-B3BA-83B2B03532C3}" destId="{FDE28C7A-3AAB-4AF0-BAD9-DE8C0B85690B}" srcOrd="0" destOrd="0" presId="urn:microsoft.com/office/officeart/2005/8/layout/pyramid2"/>
    <dgm:cxn modelId="{D5D11A4D-D4C2-417F-AD0A-BD156AF6E326}" type="presParOf" srcId="{2B78AB2A-8A10-4067-815E-A37FA2890084}" destId="{EE589E81-EDA8-4A7C-BB00-76574E8B096A}" srcOrd="0" destOrd="0" presId="urn:microsoft.com/office/officeart/2005/8/layout/pyramid2"/>
    <dgm:cxn modelId="{A33EC8F0-4515-493E-BE0A-0A93D8A39F1F}" type="presParOf" srcId="{2B78AB2A-8A10-4067-815E-A37FA2890084}" destId="{66E60174-3D8F-4653-A858-55BF5C1C0431}" srcOrd="1" destOrd="0" presId="urn:microsoft.com/office/officeart/2005/8/layout/pyramid2"/>
    <dgm:cxn modelId="{37A94D41-C0A3-458B-A06C-4DE578E57E70}" type="presParOf" srcId="{66E60174-3D8F-4653-A858-55BF5C1C0431}" destId="{96B49ECB-50E0-42F3-AC69-AFA1A48B5AAC}" srcOrd="0" destOrd="0" presId="urn:microsoft.com/office/officeart/2005/8/layout/pyramid2"/>
    <dgm:cxn modelId="{2BCCE411-2ACD-4EBF-8ABC-4EE197A41412}" type="presParOf" srcId="{66E60174-3D8F-4653-A858-55BF5C1C0431}" destId="{A943985E-B02F-452C-BDB7-AE595A0FCB6B}" srcOrd="1" destOrd="0" presId="urn:microsoft.com/office/officeart/2005/8/layout/pyramid2"/>
    <dgm:cxn modelId="{E633F798-A717-43F0-BB3C-24BEF332CA45}" type="presParOf" srcId="{66E60174-3D8F-4653-A858-55BF5C1C0431}" destId="{FDE28C7A-3AAB-4AF0-BAD9-DE8C0B85690B}" srcOrd="2" destOrd="0" presId="urn:microsoft.com/office/officeart/2005/8/layout/pyramid2"/>
    <dgm:cxn modelId="{B84CAA2E-3CFD-46D3-BCFB-9D5542072F33}" type="presParOf" srcId="{66E60174-3D8F-4653-A858-55BF5C1C0431}" destId="{A84CE797-7ADD-4177-9959-683E5FBCA9C2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7E278A-4551-41BB-9BB7-0AFF8B28BF4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397F3F7C-50E5-4E34-87A1-2C2F53DAF72D}">
      <dgm:prSet/>
      <dgm:spPr/>
      <dgm:t>
        <a:bodyPr/>
        <a:lstStyle/>
        <a:p>
          <a:pPr rtl="0"/>
          <a:r>
            <a:rPr lang="fr-FR" smtClean="0"/>
            <a:t>CONCLUSION</a:t>
          </a:r>
          <a:endParaRPr lang="fr-FR"/>
        </a:p>
      </dgm:t>
    </dgm:pt>
    <dgm:pt modelId="{A4E22A15-CD9C-4C92-8B8B-BF17839E78F3}" type="parTrans" cxnId="{AFAD1522-4E9C-4A62-9120-C0D36CBEF0D2}">
      <dgm:prSet/>
      <dgm:spPr/>
      <dgm:t>
        <a:bodyPr/>
        <a:lstStyle/>
        <a:p>
          <a:endParaRPr lang="fr-FR"/>
        </a:p>
      </dgm:t>
    </dgm:pt>
    <dgm:pt modelId="{955D4311-4610-40CC-B953-48333B4184D8}" type="sibTrans" cxnId="{AFAD1522-4E9C-4A62-9120-C0D36CBEF0D2}">
      <dgm:prSet/>
      <dgm:spPr/>
      <dgm:t>
        <a:bodyPr/>
        <a:lstStyle/>
        <a:p>
          <a:endParaRPr lang="fr-FR"/>
        </a:p>
      </dgm:t>
    </dgm:pt>
    <dgm:pt modelId="{1F8203E8-7911-47FB-A1E3-D1EE63D4F0A3}" type="pres">
      <dgm:prSet presAssocID="{D77E278A-4551-41BB-9BB7-0AFF8B28BF48}" presName="CompostProcess" presStyleCnt="0">
        <dgm:presLayoutVars>
          <dgm:dir/>
          <dgm:resizeHandles val="exact"/>
        </dgm:presLayoutVars>
      </dgm:prSet>
      <dgm:spPr/>
    </dgm:pt>
    <dgm:pt modelId="{0393D52A-A387-40F4-AB90-9E08E8DE52A8}" type="pres">
      <dgm:prSet presAssocID="{D77E278A-4551-41BB-9BB7-0AFF8B28BF48}" presName="arrow" presStyleLbl="bgShp" presStyleIdx="0" presStyleCnt="1"/>
      <dgm:spPr/>
    </dgm:pt>
    <dgm:pt modelId="{C91B2956-2DA1-4DDA-9644-67E0BD7AB8E9}" type="pres">
      <dgm:prSet presAssocID="{D77E278A-4551-41BB-9BB7-0AFF8B28BF48}" presName="linearProcess" presStyleCnt="0"/>
      <dgm:spPr/>
    </dgm:pt>
    <dgm:pt modelId="{FB334592-F029-4AFB-A592-D5EF4734BB58}" type="pres">
      <dgm:prSet presAssocID="{397F3F7C-50E5-4E34-87A1-2C2F53DAF72D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AFAD1522-4E9C-4A62-9120-C0D36CBEF0D2}" srcId="{D77E278A-4551-41BB-9BB7-0AFF8B28BF48}" destId="{397F3F7C-50E5-4E34-87A1-2C2F53DAF72D}" srcOrd="0" destOrd="0" parTransId="{A4E22A15-CD9C-4C92-8B8B-BF17839E78F3}" sibTransId="{955D4311-4610-40CC-B953-48333B4184D8}"/>
    <dgm:cxn modelId="{2E347AAD-5B72-4D2E-8905-0B0D32EC5DFE}" type="presOf" srcId="{397F3F7C-50E5-4E34-87A1-2C2F53DAF72D}" destId="{FB334592-F029-4AFB-A592-D5EF4734BB58}" srcOrd="0" destOrd="0" presId="urn:microsoft.com/office/officeart/2005/8/layout/hProcess9"/>
    <dgm:cxn modelId="{ACB8C6AC-4127-4340-9512-DB24EB80F953}" type="presOf" srcId="{D77E278A-4551-41BB-9BB7-0AFF8B28BF48}" destId="{1F8203E8-7911-47FB-A1E3-D1EE63D4F0A3}" srcOrd="0" destOrd="0" presId="urn:microsoft.com/office/officeart/2005/8/layout/hProcess9"/>
    <dgm:cxn modelId="{59F3A853-3C3D-4C14-8134-B55D380C1090}" type="presParOf" srcId="{1F8203E8-7911-47FB-A1E3-D1EE63D4F0A3}" destId="{0393D52A-A387-40F4-AB90-9E08E8DE52A8}" srcOrd="0" destOrd="0" presId="urn:microsoft.com/office/officeart/2005/8/layout/hProcess9"/>
    <dgm:cxn modelId="{BFB51735-9CDC-46B3-AB32-A4F61881BA08}" type="presParOf" srcId="{1F8203E8-7911-47FB-A1E3-D1EE63D4F0A3}" destId="{C91B2956-2DA1-4DDA-9644-67E0BD7AB8E9}" srcOrd="1" destOrd="0" presId="urn:microsoft.com/office/officeart/2005/8/layout/hProcess9"/>
    <dgm:cxn modelId="{CFFCC208-9710-4023-80DF-AC36FA6F32B8}" type="presParOf" srcId="{C91B2956-2DA1-4DDA-9644-67E0BD7AB8E9}" destId="{FB334592-F029-4AFB-A592-D5EF4734BB5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75346-9A98-41D6-8A60-5645B9474468}">
      <dsp:nvSpPr>
        <dsp:cNvPr id="0" name=""/>
        <dsp:cNvSpPr/>
      </dsp:nvSpPr>
      <dsp:spPr>
        <a:xfrm>
          <a:off x="638046" y="0"/>
          <a:ext cx="7231194" cy="547238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45B092-DF27-422A-BAA4-7E5D5FB9567F}">
      <dsp:nvSpPr>
        <dsp:cNvPr id="0" name=""/>
        <dsp:cNvSpPr/>
      </dsp:nvSpPr>
      <dsp:spPr>
        <a:xfrm>
          <a:off x="9138" y="1641715"/>
          <a:ext cx="2738283" cy="21889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kern="1200" dirty="0" smtClean="0"/>
            <a:t>1) Ionisation : é : arraché de sa couche</a:t>
          </a:r>
          <a:endParaRPr lang="fr-FR" sz="2900" kern="1200" dirty="0"/>
        </a:p>
      </dsp:txBody>
      <dsp:txXfrm>
        <a:off x="115994" y="1748571"/>
        <a:ext cx="2524571" cy="1975242"/>
      </dsp:txXfrm>
    </dsp:sp>
    <dsp:sp modelId="{4CB6AE0B-50B4-4346-B3A8-BD7705F76B80}">
      <dsp:nvSpPr>
        <dsp:cNvPr id="0" name=""/>
        <dsp:cNvSpPr/>
      </dsp:nvSpPr>
      <dsp:spPr>
        <a:xfrm>
          <a:off x="2884502" y="1641715"/>
          <a:ext cx="2738283" cy="21889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kern="1200" smtClean="0"/>
            <a:t>2) Excitation:  é déplacé vers une couche périphérique</a:t>
          </a:r>
          <a:endParaRPr lang="fr-FR" sz="2900" kern="1200"/>
        </a:p>
      </dsp:txBody>
      <dsp:txXfrm>
        <a:off x="2991358" y="1748571"/>
        <a:ext cx="2524571" cy="1975242"/>
      </dsp:txXfrm>
    </dsp:sp>
    <dsp:sp modelId="{EE271417-3E10-4974-896E-861CBAFEDB8E}">
      <dsp:nvSpPr>
        <dsp:cNvPr id="0" name=""/>
        <dsp:cNvSpPr/>
      </dsp:nvSpPr>
      <dsp:spPr>
        <a:xfrm>
          <a:off x="5759865" y="1641715"/>
          <a:ext cx="2738283" cy="21889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kern="1200" dirty="0" smtClean="0"/>
            <a:t>3) Absorption: Perte d’énergie du photon incident</a:t>
          </a:r>
          <a:endParaRPr lang="fr-FR" sz="2900" kern="1200" dirty="0"/>
        </a:p>
      </dsp:txBody>
      <dsp:txXfrm>
        <a:off x="5866721" y="1748571"/>
        <a:ext cx="2524571" cy="19752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B8B34-A5EF-4A2F-AE24-5E515217585A}">
      <dsp:nvSpPr>
        <dsp:cNvPr id="0" name=""/>
        <dsp:cNvSpPr/>
      </dsp:nvSpPr>
      <dsp:spPr>
        <a:xfrm>
          <a:off x="586441" y="0"/>
          <a:ext cx="6995160" cy="5317432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5AF02-CAEB-4835-90DC-E6C86EB41990}">
      <dsp:nvSpPr>
        <dsp:cNvPr id="0" name=""/>
        <dsp:cNvSpPr/>
      </dsp:nvSpPr>
      <dsp:spPr>
        <a:xfrm>
          <a:off x="3616" y="1595229"/>
          <a:ext cx="1581224" cy="212697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>
              <a:solidFill>
                <a:schemeClr val="tx1"/>
              </a:solidFill>
            </a:rPr>
            <a:t>Bâtiments conformes aux normes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80805" y="1672418"/>
        <a:ext cx="1426846" cy="1972594"/>
      </dsp:txXfrm>
    </dsp:sp>
    <dsp:sp modelId="{70A40B55-CA46-4706-885D-81D789D6CD36}">
      <dsp:nvSpPr>
        <dsp:cNvPr id="0" name=""/>
        <dsp:cNvSpPr/>
      </dsp:nvSpPr>
      <dsp:spPr>
        <a:xfrm>
          <a:off x="1663902" y="1595229"/>
          <a:ext cx="1581224" cy="212697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>
              <a:solidFill>
                <a:schemeClr val="tx1"/>
              </a:solidFill>
            </a:rPr>
            <a:t>Qualité des </a:t>
          </a:r>
          <a:r>
            <a:rPr lang="fr-FR" sz="1700" b="1" kern="1200" dirty="0" smtClean="0">
              <a:solidFill>
                <a:schemeClr val="tx1"/>
              </a:solidFill>
            </a:rPr>
            <a:t>équipements et de matériels 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1741091" y="1672418"/>
        <a:ext cx="1426846" cy="1972594"/>
      </dsp:txXfrm>
    </dsp:sp>
    <dsp:sp modelId="{CFB67E5B-FD21-4FAF-A02F-E86999EEB952}">
      <dsp:nvSpPr>
        <dsp:cNvPr id="0" name=""/>
        <dsp:cNvSpPr/>
      </dsp:nvSpPr>
      <dsp:spPr>
        <a:xfrm>
          <a:off x="3324187" y="1595229"/>
          <a:ext cx="1581224" cy="212697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>
              <a:solidFill>
                <a:schemeClr val="tx1"/>
              </a:solidFill>
            </a:rPr>
            <a:t>Utilisation des EPI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3401376" y="1672418"/>
        <a:ext cx="1426846" cy="1972594"/>
      </dsp:txXfrm>
    </dsp:sp>
    <dsp:sp modelId="{1B63E5F5-E141-49B1-AAA4-6411AFD1EBB5}">
      <dsp:nvSpPr>
        <dsp:cNvPr id="0" name=""/>
        <dsp:cNvSpPr/>
      </dsp:nvSpPr>
      <dsp:spPr>
        <a:xfrm>
          <a:off x="4984473" y="1595229"/>
          <a:ext cx="1581224" cy="212697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>
              <a:solidFill>
                <a:schemeClr val="tx1"/>
              </a:solidFill>
            </a:rPr>
            <a:t>Justification de l’examen ou procédure thérapeutique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5061662" y="1672418"/>
        <a:ext cx="1426846" cy="1972594"/>
      </dsp:txXfrm>
    </dsp:sp>
    <dsp:sp modelId="{72DA71B8-11C6-47A8-8772-285B95CA4009}">
      <dsp:nvSpPr>
        <dsp:cNvPr id="0" name=""/>
        <dsp:cNvSpPr/>
      </dsp:nvSpPr>
      <dsp:spPr>
        <a:xfrm>
          <a:off x="6644759" y="1595229"/>
          <a:ext cx="1581224" cy="212697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>
              <a:solidFill>
                <a:schemeClr val="tx1"/>
              </a:solidFill>
            </a:rPr>
            <a:t>Utilisation de la dose la plus faible possible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6721948" y="1672418"/>
        <a:ext cx="1426846" cy="19725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589E81-EDA8-4A7C-BB00-76574E8B096A}">
      <dsp:nvSpPr>
        <dsp:cNvPr id="0" name=""/>
        <dsp:cNvSpPr/>
      </dsp:nvSpPr>
      <dsp:spPr>
        <a:xfrm>
          <a:off x="1234463" y="0"/>
          <a:ext cx="5159598" cy="5159598"/>
        </a:xfrm>
        <a:prstGeom prst="triangl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49ECB-50E0-42F3-AC69-AFA1A48B5AAC}">
      <dsp:nvSpPr>
        <dsp:cNvPr id="0" name=""/>
        <dsp:cNvSpPr/>
      </dsp:nvSpPr>
      <dsp:spPr>
        <a:xfrm>
          <a:off x="3830670" y="516463"/>
          <a:ext cx="3353738" cy="18340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smtClean="0"/>
            <a:t>VULGARISATION DES TEXTES REGLEMENTAIRES</a:t>
          </a:r>
          <a:endParaRPr lang="fr-FR" sz="2100" kern="1200"/>
        </a:p>
      </dsp:txBody>
      <dsp:txXfrm>
        <a:off x="3920202" y="605995"/>
        <a:ext cx="3174674" cy="1655011"/>
      </dsp:txXfrm>
    </dsp:sp>
    <dsp:sp modelId="{FDE28C7A-3AAB-4AF0-BAD9-DE8C0B85690B}">
      <dsp:nvSpPr>
        <dsp:cNvPr id="0" name=""/>
        <dsp:cNvSpPr/>
      </dsp:nvSpPr>
      <dsp:spPr>
        <a:xfrm>
          <a:off x="3830670" y="2579799"/>
          <a:ext cx="3353738" cy="18340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39850"/>
              <a:satOff val="-7276"/>
              <a:lumOff val="421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ORGANISER REGULIEREMENT LES INSPECTION SUR </a:t>
          </a:r>
          <a:r>
            <a:rPr lang="fr-FR" sz="2100" kern="1200" dirty="0" smtClean="0"/>
            <a:t>TOUTE </a:t>
          </a:r>
          <a:r>
            <a:rPr lang="fr-FR" sz="2100" kern="1200" dirty="0" smtClean="0"/>
            <a:t>L’ETENDUE </a:t>
          </a:r>
          <a:r>
            <a:rPr lang="fr-FR" sz="2100" kern="1200" dirty="0" smtClean="0"/>
            <a:t>DU TERRITOIRE</a:t>
          </a:r>
          <a:endParaRPr lang="fr-FR" sz="2100" kern="1200" dirty="0"/>
        </a:p>
      </dsp:txBody>
      <dsp:txXfrm>
        <a:off x="3920202" y="2669331"/>
        <a:ext cx="3174674" cy="16550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93D52A-A387-40F4-AB90-9E08E8DE52A8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334592-F029-4AFB-A592-D5EF4734BB58}">
      <dsp:nvSpPr>
        <dsp:cNvPr id="0" name=""/>
        <dsp:cNvSpPr/>
      </dsp:nvSpPr>
      <dsp:spPr>
        <a:xfrm>
          <a:off x="1530191" y="1357788"/>
          <a:ext cx="5169217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500" kern="1200" smtClean="0"/>
            <a:t>CONCLUSION</a:t>
          </a:r>
          <a:endParaRPr lang="fr-FR" sz="6500" kern="1200"/>
        </a:p>
      </dsp:txBody>
      <dsp:txXfrm>
        <a:off x="1618567" y="1446164"/>
        <a:ext cx="4992465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2ECF108A-FC6C-4957-8966-D162EA1DECDE}" type="datetimeFigureOut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D8AB950-1D3A-489C-8739-CA07B8929E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48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CFD77-A3EF-4508-BFA3-7277AB95C3EA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4E5B9-7271-4FDD-9E46-1CAD896302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98441-3AFD-459E-B66D-0BC7A8B1A077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A5908-C555-4BB7-8028-D5687C027C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C267E-2E93-414B-A596-25DF29837F4B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93115-392C-4DBA-968D-D02D04C958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3E238-E2CE-4F95-BE57-A76840C4FF98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D7069-0250-42A1-8D11-C7020E1CC9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2CC1C-2D33-4053-9A28-653301B81DA4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CA443-AF0E-4F85-B00A-70FB827C75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2650D-E054-4667-B0BE-6606EB8E0B83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3AD46-F521-4E1D-A227-71E0775C68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E6498-9C5D-4620-9FEE-FD87D52CE9EB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9B5EC-0211-4EFD-8509-D0AF9CEDFD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47DB4-F411-4495-B1F3-917E0E46E3B8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4A198-C8F5-4B48-AA02-A8F35338BD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BF8BB-8907-4421-8484-0A9CD5347481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08FDC-ACCE-43BF-A8A5-A7B3EE1A89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4F4F0-5201-4900-AB57-EB1F31D4F7FF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1A6C2-D2FB-410D-B1A0-4F43B4C5D4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C3C2D-71D6-42F2-B2EE-1C1096ACB690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F6CF3-C04A-4CB1-8541-40D9E620CF3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409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DC4E54-77F6-47EC-ABD4-5F26200CF343}" type="datetime1">
              <a:rPr lang="fr-FR"/>
              <a:pPr>
                <a:defRPr/>
              </a:pPr>
              <a:t>21/05/2024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4FBC784-6905-438B-8979-75C76B5B42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e 10"/>
          <p:cNvGrpSpPr>
            <a:grpSpLocks/>
          </p:cNvGrpSpPr>
          <p:nvPr/>
        </p:nvGrpSpPr>
        <p:grpSpPr bwMode="auto">
          <a:xfrm>
            <a:off x="-250622" y="0"/>
            <a:ext cx="9144000" cy="6858000"/>
            <a:chOff x="5218111" y="-1"/>
            <a:chExt cx="5502277" cy="7551767"/>
          </a:xfrm>
        </p:grpSpPr>
        <p:sp>
          <p:nvSpPr>
            <p:cNvPr id="1026" name="Rectangle 2"/>
            <p:cNvSpPr>
              <a:spLocks noChangeArrowheads="1"/>
            </p:cNvSpPr>
            <p:nvPr/>
          </p:nvSpPr>
          <p:spPr bwMode="auto">
            <a:xfrm>
              <a:off x="5218111" y="-1"/>
              <a:ext cx="5502277" cy="1844240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5218111" y="1844239"/>
              <a:ext cx="5502277" cy="5707527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5133" name="Rectangle 4"/>
            <p:cNvSpPr>
              <a:spLocks noChangeArrowheads="1"/>
            </p:cNvSpPr>
            <p:nvPr/>
          </p:nvSpPr>
          <p:spPr bwMode="auto">
            <a:xfrm flipV="1">
              <a:off x="5218112" y="1800231"/>
              <a:ext cx="1076324" cy="44451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134" name="Rectangle 5"/>
            <p:cNvSpPr>
              <a:spLocks noChangeArrowheads="1"/>
            </p:cNvSpPr>
            <p:nvPr/>
          </p:nvSpPr>
          <p:spPr bwMode="auto">
            <a:xfrm flipV="1">
              <a:off x="6294436" y="1800231"/>
              <a:ext cx="1076325" cy="44451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135" name="Rectangle 6"/>
            <p:cNvSpPr>
              <a:spLocks noChangeArrowheads="1"/>
            </p:cNvSpPr>
            <p:nvPr/>
          </p:nvSpPr>
          <p:spPr bwMode="auto">
            <a:xfrm flipV="1">
              <a:off x="7370761" y="1800231"/>
              <a:ext cx="1076325" cy="44451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136" name="Rectangle 7"/>
            <p:cNvSpPr>
              <a:spLocks noChangeArrowheads="1"/>
            </p:cNvSpPr>
            <p:nvPr/>
          </p:nvSpPr>
          <p:spPr bwMode="auto">
            <a:xfrm flipV="1">
              <a:off x="8447086" y="1800217"/>
              <a:ext cx="1076325" cy="44450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137" name="Rectangle 8"/>
            <p:cNvSpPr>
              <a:spLocks noChangeArrowheads="1"/>
            </p:cNvSpPr>
            <p:nvPr/>
          </p:nvSpPr>
          <p:spPr bwMode="auto">
            <a:xfrm flipV="1">
              <a:off x="9523413" y="1811338"/>
              <a:ext cx="1196975" cy="46037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12" name="Rectangle à coins arrondis 11"/>
          <p:cNvSpPr/>
          <p:nvPr/>
        </p:nvSpPr>
        <p:spPr>
          <a:xfrm>
            <a:off x="372558" y="2914257"/>
            <a:ext cx="8501063" cy="2036203"/>
          </a:xfrm>
          <a:prstGeom prst="round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fr-FR" sz="3200" b="1" i="1" dirty="0" smtClean="0"/>
              <a:t>RADIOPROTECTION DANS LE MILIEUX HOSPITALIER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fr-FR" sz="3200" b="1" i="1" dirty="0" smtClean="0"/>
              <a:t>Situation et défis </a:t>
            </a:r>
          </a:p>
          <a:p>
            <a:pPr algn="ctr" eaLnBrk="1" hangingPunct="1">
              <a:spcBef>
                <a:spcPct val="20000"/>
              </a:spcBef>
              <a:defRPr/>
            </a:pPr>
            <a:endParaRPr lang="fr-FR" altLang="fr-FR" sz="2400" b="1" dirty="0" smtClean="0">
              <a:solidFill>
                <a:prstClr val="black"/>
              </a:solidFill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fr-FR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MPOYI </a:t>
            </a:r>
            <a:r>
              <a:rPr lang="fr-FR" altLang="fr-FR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Jotham</a:t>
            </a:r>
            <a:endParaRPr lang="fr-FR" altLang="fr-FR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fr-FR" sz="2400" dirty="0">
                <a:solidFill>
                  <a:srgbClr val="C00000"/>
                </a:solidFill>
              </a:rPr>
              <a:t>Expert en </a:t>
            </a:r>
            <a:r>
              <a:rPr lang="fr-FR" altLang="fr-FR" sz="2400" dirty="0" smtClean="0">
                <a:solidFill>
                  <a:srgbClr val="C00000"/>
                </a:solidFill>
              </a:rPr>
              <a:t>Radiologie et imagerie médicale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2400" dirty="0" smtClean="0">
                <a:solidFill>
                  <a:srgbClr val="C00000"/>
                </a:solidFill>
              </a:rPr>
              <a:t>Département imagerie médicale et radiothérapie/Min de la Santé RDC </a:t>
            </a:r>
            <a:endParaRPr lang="fr-FR" altLang="fr-FR" sz="2400" dirty="0">
              <a:solidFill>
                <a:srgbClr val="C00000"/>
              </a:solidFill>
            </a:endParaRPr>
          </a:p>
          <a:p>
            <a:pPr algn="ctr" eaLnBrk="1" hangingPunct="1">
              <a:spcBef>
                <a:spcPct val="20000"/>
              </a:spcBef>
              <a:defRPr/>
            </a:pPr>
            <a:endParaRPr lang="fr-FR" altLang="fr-FR" sz="2400" b="1" dirty="0">
              <a:solidFill>
                <a:prstClr val="black"/>
              </a:solidFill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894350" y="141692"/>
            <a:ext cx="69180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dirty="0" smtClean="0">
                <a:solidFill>
                  <a:schemeClr val="bg1">
                    <a:lumMod val="95000"/>
                  </a:schemeClr>
                </a:solidFill>
                <a:latin typeface="Showcard Gothic" panose="04020904020102020604" pitchFamily="82" charset="0"/>
              </a:rPr>
              <a:t>REPUBLIQUE DEMOCRATIQUE DU CONGO</a:t>
            </a:r>
          </a:p>
          <a:p>
            <a:pPr algn="ctr">
              <a:defRPr/>
            </a:pPr>
            <a:endParaRPr lang="fr-FR" sz="1600" dirty="0">
              <a:solidFill>
                <a:schemeClr val="bg1">
                  <a:lumMod val="9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5128" name="ZoneTexte 17"/>
          <p:cNvSpPr txBox="1">
            <a:spLocks noChangeArrowheads="1"/>
          </p:cNvSpPr>
          <p:nvPr/>
        </p:nvSpPr>
        <p:spPr bwMode="auto">
          <a:xfrm>
            <a:off x="647564" y="1951184"/>
            <a:ext cx="82381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Trebuchet MS" pitchFamily="34" charset="0"/>
              </a:rPr>
              <a:t> </a:t>
            </a:r>
            <a:r>
              <a:rPr lang="fr-FR" sz="2400" b="1" dirty="0" smtClean="0">
                <a:latin typeface="Trebuchet MS" pitchFamily="34" charset="0"/>
              </a:rPr>
              <a:t>MINISTÈRE DE LA SANTÉ PUBLIQUE, HYGIÈNE ET PRÉVENTION</a:t>
            </a:r>
            <a:endParaRPr lang="fr-FR" sz="2400" b="1" dirty="0">
              <a:latin typeface="Trebuchet MS" pitchFamily="34" charset="0"/>
            </a:endParaRPr>
          </a:p>
        </p:txBody>
      </p:sp>
      <p:sp>
        <p:nvSpPr>
          <p:cNvPr id="5129" name="ZoneTexte 18"/>
          <p:cNvSpPr txBox="1">
            <a:spLocks noChangeArrowheads="1"/>
          </p:cNvSpPr>
          <p:nvPr/>
        </p:nvSpPr>
        <p:spPr bwMode="auto">
          <a:xfrm>
            <a:off x="1098361" y="4581128"/>
            <a:ext cx="77752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b="1" dirty="0">
              <a:latin typeface="Trebuchet MS" pitchFamily="34" charset="0"/>
            </a:endParaRPr>
          </a:p>
        </p:txBody>
      </p:sp>
      <p:sp>
        <p:nvSpPr>
          <p:cNvPr id="5130" name="ZoneTexte 19"/>
          <p:cNvSpPr txBox="1">
            <a:spLocks noChangeArrowheads="1"/>
          </p:cNvSpPr>
          <p:nvPr/>
        </p:nvSpPr>
        <p:spPr bwMode="auto">
          <a:xfrm>
            <a:off x="3408194" y="6295134"/>
            <a:ext cx="20393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atin typeface="Stencil" panose="040409050D0802020404" pitchFamily="82" charset="0"/>
              </a:rPr>
              <a:t>MAI  2024</a:t>
            </a:r>
            <a:endParaRPr lang="fr-FR" sz="1600" b="1" dirty="0">
              <a:latin typeface="Stencil" panose="040409050D0802020404" pitchFamily="82" charset="0"/>
            </a:endParaRPr>
          </a:p>
        </p:txBody>
      </p:sp>
      <p:pic>
        <p:nvPicPr>
          <p:cNvPr id="18" name="Image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499245"/>
            <a:ext cx="1140460" cy="1049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à coins arrondis 9"/>
          <p:cNvSpPr/>
          <p:nvPr/>
        </p:nvSpPr>
        <p:spPr>
          <a:xfrm>
            <a:off x="71438" y="1785938"/>
            <a:ext cx="2143125" cy="37147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2428875" y="1311799"/>
            <a:ext cx="6286500" cy="474139"/>
          </a:xfrm>
          <a:prstGeom prst="roundRect">
            <a:avLst>
              <a:gd name="adj" fmla="val 16667"/>
            </a:avLst>
          </a:prstGeom>
          <a:ln w="19050">
            <a:solidFill>
              <a:schemeClr val="accent1"/>
            </a:solidFill>
            <a:round/>
          </a:ln>
        </p:spPr>
        <p:txBody>
          <a:bodyPr/>
          <a:lstStyle/>
          <a:p>
            <a:pPr lvl="0"/>
            <a:r>
              <a:rPr lang="fr-FR" sz="2400" dirty="0" smtClean="0"/>
              <a:t>I</a:t>
            </a:r>
            <a:r>
              <a:rPr lang="fr-FR" sz="2400" dirty="0"/>
              <a:t> : </a:t>
            </a:r>
            <a:r>
              <a:rPr lang="fr-FR" sz="2400" b="1" dirty="0" smtClean="0"/>
              <a:t>INTRODUCTION</a:t>
            </a:r>
            <a:endParaRPr lang="fr-FR" sz="2400" b="1" dirty="0"/>
          </a:p>
        </p:txBody>
      </p:sp>
      <p:sp>
        <p:nvSpPr>
          <p:cNvPr id="614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3BE216F-0832-4695-9B9A-CF24E36EB915}" type="slidenum">
              <a:rPr lang="fr-FR" smtClean="0"/>
              <a:pPr/>
              <a:t>2</a:t>
            </a:fld>
            <a:endParaRPr lang="fr-FR" dirty="0" smtClean="0"/>
          </a:p>
        </p:txBody>
      </p:sp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071688"/>
            <a:ext cx="194310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2428875" y="5666382"/>
            <a:ext cx="6286500" cy="642938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fr-FR" altLang="fr-FR" sz="2400" b="1" dirty="0">
                <a:latin typeface="Trebuchet MS" pitchFamily="34" charset="0"/>
                <a:cs typeface="+mn-cs"/>
              </a:rPr>
              <a:t>Conclusions</a:t>
            </a:r>
            <a:r>
              <a:rPr lang="fr-FR" altLang="fr-FR" sz="2400" dirty="0">
                <a:latin typeface="Trebuchet MS" pitchFamily="34" charset="0"/>
                <a:cs typeface="+mn-cs"/>
              </a:rPr>
              <a:t>  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fr-FR" altLang="fr-FR" sz="2400" dirty="0">
              <a:latin typeface="Trebuchet MS" pitchFamily="34" charset="0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auto">
          <a:xfrm>
            <a:off x="2400300" y="3302830"/>
            <a:ext cx="6286500" cy="1008111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 dirty="0" smtClean="0"/>
              <a:t>III: </a:t>
            </a:r>
            <a:r>
              <a:rPr lang="fr-FR" sz="2400" b="1" dirty="0" smtClean="0"/>
              <a:t>LA  </a:t>
            </a:r>
            <a:r>
              <a:rPr lang="fr-FR" sz="2400" b="1" dirty="0" smtClean="0"/>
              <a:t>RADIOPROTECTION EN </a:t>
            </a:r>
            <a:r>
              <a:rPr lang="fr-FR" sz="2400" b="1" dirty="0" smtClean="0"/>
              <a:t>MILIEUX  </a:t>
            </a:r>
            <a:r>
              <a:rPr lang="fr-FR" sz="2400" b="1" dirty="0" smtClean="0"/>
              <a:t>SITUATION </a:t>
            </a:r>
            <a:r>
              <a:rPr lang="fr-FR" sz="2400" b="1" dirty="0" smtClean="0"/>
              <a:t>EN </a:t>
            </a:r>
            <a:r>
              <a:rPr lang="fr-FR" sz="2400" b="1" dirty="0" smtClean="0"/>
              <a:t>LA </a:t>
            </a:r>
            <a:r>
              <a:rPr lang="fr-FR" sz="2400" b="1" dirty="0" smtClean="0"/>
              <a:t>RDC</a:t>
            </a:r>
            <a:endParaRPr lang="fr-FR" sz="2400" b="1" dirty="0"/>
          </a:p>
        </p:txBody>
      </p:sp>
      <p:cxnSp>
        <p:nvCxnSpPr>
          <p:cNvPr id="12" name="Connecteur droit 11"/>
          <p:cNvCxnSpPr>
            <a:stCxn id="10" idx="0"/>
            <a:endCxn id="6147" idx="1"/>
          </p:cNvCxnSpPr>
          <p:nvPr/>
        </p:nvCxnSpPr>
        <p:spPr>
          <a:xfrm flipV="1">
            <a:off x="1143001" y="1548869"/>
            <a:ext cx="1285874" cy="237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>
            <a:stCxn id="10" idx="2"/>
          </p:cNvCxnSpPr>
          <p:nvPr/>
        </p:nvCxnSpPr>
        <p:spPr>
          <a:xfrm rot="16200000" flipH="1">
            <a:off x="1500188" y="5143500"/>
            <a:ext cx="571500" cy="1285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56" name="Groupe 20"/>
          <p:cNvGrpSpPr>
            <a:grpSpLocks/>
          </p:cNvGrpSpPr>
          <p:nvPr/>
        </p:nvGrpSpPr>
        <p:grpSpPr bwMode="auto">
          <a:xfrm>
            <a:off x="0" y="0"/>
            <a:ext cx="9144000" cy="1071563"/>
            <a:chOff x="1357348" y="0"/>
            <a:chExt cx="9144006" cy="1686743"/>
          </a:xfrm>
        </p:grpSpPr>
        <p:sp>
          <p:nvSpPr>
            <p:cNvPr id="14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fr-FR" sz="2800" b="1" dirty="0">
                  <a:solidFill>
                    <a:schemeClr val="bg1"/>
                  </a:solidFill>
                  <a:latin typeface="Trebuchet MS" pitchFamily="34" charset="0"/>
                </a:rPr>
                <a:t>PLAN DE </a:t>
              </a:r>
              <a:r>
                <a:rPr lang="fr-FR" sz="2800" b="1" dirty="0" smtClean="0">
                  <a:solidFill>
                    <a:schemeClr val="bg1"/>
                  </a:solidFill>
                  <a:latin typeface="Trebuchet MS" pitchFamily="34" charset="0"/>
                </a:rPr>
                <a:t>LA PRESENTATION</a:t>
              </a: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6158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159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160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161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162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19" name="Espace réservé du contenu 2"/>
          <p:cNvSpPr txBox="1">
            <a:spLocks/>
          </p:cNvSpPr>
          <p:nvPr/>
        </p:nvSpPr>
        <p:spPr bwMode="auto">
          <a:xfrm>
            <a:off x="2336280" y="2140762"/>
            <a:ext cx="6286500" cy="100170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dirty="0" smtClean="0"/>
              <a:t>II: </a:t>
            </a:r>
            <a:r>
              <a:rPr lang="fr-FR" sz="2400" b="1" dirty="0" smtClean="0"/>
              <a:t>INTERACTION DES RAYONNEMENTS AVEC LA MATIERE</a:t>
            </a:r>
            <a:r>
              <a:rPr lang="fr-FR" sz="2400" b="1" dirty="0"/>
              <a:t> </a:t>
            </a:r>
            <a:r>
              <a:rPr lang="fr-FR" sz="2400" b="1" dirty="0" smtClean="0"/>
              <a:t>ET EFFETS BIOLOGIQUES</a:t>
            </a:r>
            <a:endParaRPr lang="fr-FR" sz="2400" b="1" dirty="0"/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 bwMode="auto">
          <a:xfrm>
            <a:off x="2400300" y="4447951"/>
            <a:ext cx="6286500" cy="1008111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2400" b="1" dirty="0" smtClean="0"/>
              <a:t>IV: DEFIS DE LA RADIOPROTECTION </a:t>
            </a:r>
            <a:r>
              <a:rPr lang="fr-FR" sz="2400" b="1" dirty="0" smtClean="0"/>
              <a:t>AUX</a:t>
            </a:r>
            <a:r>
              <a:rPr lang="fr-FR" sz="2400" b="1" dirty="0" smtClean="0"/>
              <a:t> MILIEUX HOSPITALIERS </a:t>
            </a:r>
            <a:r>
              <a:rPr lang="fr-FR" sz="2400" b="1" dirty="0" smtClean="0"/>
              <a:t>EN RDC</a:t>
            </a:r>
            <a:endParaRPr lang="fr-FR" sz="2400" b="1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9931" y="2132856"/>
            <a:ext cx="7704138" cy="2160761"/>
          </a:xfrm>
          <a:prstGeom prst="round2DiagRect">
            <a:avLst>
              <a:gd name="adj1" fmla="val 16667"/>
              <a:gd name="adj2" fmla="val 24563"/>
            </a:avLst>
          </a:pr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marL="177800" indent="0" algn="ctr">
              <a:buNone/>
            </a:pPr>
            <a:r>
              <a:rPr lang="fr-FR" altLang="fr-FR" b="1" dirty="0" smtClean="0">
                <a:latin typeface="Trebuchet MS" pitchFamily="34" charset="0"/>
              </a:rPr>
              <a:t>     </a:t>
            </a:r>
            <a:endParaRPr lang="fr-FR" b="1" dirty="0" smtClean="0">
              <a:latin typeface="Trebuchet MS" pitchFamily="34" charset="0"/>
            </a:endParaRPr>
          </a:p>
          <a:p>
            <a:pPr marL="177800" indent="0" algn="ctr">
              <a:buNone/>
            </a:pPr>
            <a:r>
              <a:rPr lang="fr-FR" dirty="0" smtClean="0">
                <a:latin typeface="Algerian" panose="04020705040A02060702" pitchFamily="82" charset="0"/>
              </a:rPr>
              <a:t>I. </a:t>
            </a:r>
            <a:r>
              <a:rPr lang="fr-FR" b="1" dirty="0"/>
              <a:t>INTRODUCTION</a:t>
            </a:r>
          </a:p>
          <a:p>
            <a:pPr marL="177800" indent="0" algn="ctr">
              <a:buNone/>
            </a:pPr>
            <a:endParaRPr lang="fr-FR" dirty="0">
              <a:latin typeface="Trebuchet MS" pitchFamily="34" charset="0"/>
            </a:endParaRPr>
          </a:p>
        </p:txBody>
      </p:sp>
      <p:sp>
        <p:nvSpPr>
          <p:cNvPr id="717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648054-960F-4F0B-8CBF-4D8EFD17D762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352425" y="548680"/>
            <a:ext cx="8468047" cy="5976664"/>
          </a:xfrm>
          <a:prstGeom prst="roundRect">
            <a:avLst>
              <a:gd name="adj" fmla="val 7852"/>
            </a:avLst>
          </a:prstGeom>
          <a:ln>
            <a:solidFill>
              <a:srgbClr val="9E0000"/>
            </a:solidFill>
            <a:round/>
          </a:ln>
        </p:spPr>
        <p:txBody>
          <a:bodyPr/>
          <a:lstStyle/>
          <a:p>
            <a:pPr algn="just"/>
            <a:r>
              <a:rPr lang="fr-FR" altLang="fr-FR" sz="2800" b="1" dirty="0">
                <a:latin typeface="Times New Roman"/>
                <a:ea typeface="Calibri"/>
                <a:cs typeface="Times New Roman"/>
              </a:rPr>
              <a:t>La </a:t>
            </a:r>
            <a:r>
              <a:rPr lang="fr-FR" altLang="fr-FR" sz="2800" b="1" dirty="0" smtClean="0">
                <a:latin typeface="Times New Roman"/>
                <a:ea typeface="Calibri"/>
                <a:cs typeface="Times New Roman"/>
              </a:rPr>
              <a:t>radioprotection: </a:t>
            </a:r>
            <a:r>
              <a:rPr lang="fr-FR" altLang="fr-FR" sz="2800" dirty="0">
                <a:latin typeface="Times New Roman"/>
                <a:ea typeface="Calibri"/>
                <a:cs typeface="Times New Roman"/>
              </a:rPr>
              <a:t>désigne l’ensemble des mesures prises pour assurer la protection de l’homme et de l’environnement contre les effets néfastes liés à l’utilisation des rayonnements ionisant</a:t>
            </a:r>
            <a:endParaRPr lang="fr-FR" sz="2800" dirty="0">
              <a:latin typeface="Times New Roman"/>
              <a:ea typeface="Calibri"/>
              <a:cs typeface="Times New Roman"/>
            </a:endParaRPr>
          </a:p>
          <a:p>
            <a:pPr marL="0" indent="0" algn="just">
              <a:buNone/>
            </a:pPr>
            <a:endParaRPr lang="fr-FR" sz="2400" dirty="0">
              <a:latin typeface="Times New Roman"/>
              <a:ea typeface="Calibri"/>
              <a:cs typeface="Times New Roman"/>
            </a:endParaRPr>
          </a:p>
          <a:p>
            <a:pPr algn="just"/>
            <a:r>
              <a:rPr lang="fr-FR" sz="2800" b="1" dirty="0">
                <a:latin typeface="Times New Roman"/>
                <a:ea typeface="Calibri"/>
                <a:cs typeface="Times New Roman"/>
              </a:rPr>
              <a:t>Rayonnement </a:t>
            </a:r>
            <a:r>
              <a:rPr lang="fr-FR" sz="2800" b="1" dirty="0" smtClean="0">
                <a:latin typeface="Times New Roman"/>
                <a:ea typeface="Calibri"/>
                <a:cs typeface="Times New Roman"/>
              </a:rPr>
              <a:t>ionisant (R.I) </a:t>
            </a:r>
            <a:r>
              <a:rPr lang="fr-FR" sz="2800" b="1" dirty="0">
                <a:latin typeface="Times New Roman"/>
                <a:ea typeface="Calibri"/>
                <a:cs typeface="Times New Roman"/>
              </a:rPr>
              <a:t>un ennemi</a:t>
            </a:r>
            <a:r>
              <a:rPr lang="fr-FR" sz="2800" b="1" dirty="0" smtClean="0">
                <a:latin typeface="Times New Roman"/>
                <a:ea typeface="Calibri"/>
                <a:cs typeface="Times New Roman"/>
              </a:rPr>
              <a:t>?</a:t>
            </a:r>
          </a:p>
          <a:p>
            <a:pPr algn="just"/>
            <a:endParaRPr lang="fr-FR" sz="2800" b="1" dirty="0" smtClean="0">
              <a:latin typeface="Times New Roman"/>
              <a:ea typeface="Calibri"/>
              <a:cs typeface="Times New Roman"/>
            </a:endParaRPr>
          </a:p>
          <a:p>
            <a:pPr algn="just"/>
            <a:r>
              <a:rPr lang="fr-FR" sz="2800" b="1" dirty="0" smtClean="0">
                <a:latin typeface="Times New Roman"/>
                <a:cs typeface="Times New Roman"/>
              </a:rPr>
              <a:t>Ami-Ennemi?</a:t>
            </a:r>
            <a:endParaRPr lang="fr-FR" sz="2400" b="1" dirty="0" smtClean="0"/>
          </a:p>
          <a:p>
            <a:pPr marL="0" indent="0" algn="just">
              <a:buNone/>
            </a:pPr>
            <a:endParaRPr lang="fr-FR" sz="2400" dirty="0" smtClean="0">
              <a:latin typeface="Times New Roman"/>
              <a:ea typeface="Calibri"/>
              <a:cs typeface="Times New Roman"/>
            </a:endParaRPr>
          </a:p>
          <a:p>
            <a:pPr marL="0" indent="0" algn="just">
              <a:buNone/>
            </a:pPr>
            <a:endParaRPr lang="fr-FR" altLang="fr-FR" sz="2400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8195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6E1C979-519F-40B4-B5EC-BA57389779A0}" type="slidenum">
              <a:rPr lang="fr-FR" smtClean="0"/>
              <a:pPr/>
              <a:t>4</a:t>
            </a:fld>
            <a:endParaRPr lang="fr-FR" smtClean="0"/>
          </a:p>
        </p:txBody>
      </p:sp>
      <p:grpSp>
        <p:nvGrpSpPr>
          <p:cNvPr id="8196" name="Groupe 20"/>
          <p:cNvGrpSpPr>
            <a:grpSpLocks/>
          </p:cNvGrpSpPr>
          <p:nvPr/>
        </p:nvGrpSpPr>
        <p:grpSpPr bwMode="auto">
          <a:xfrm>
            <a:off x="0" y="1"/>
            <a:ext cx="9144000" cy="404664"/>
            <a:chOff x="1357348" y="0"/>
            <a:chExt cx="9144006" cy="1686743"/>
          </a:xfrm>
        </p:grpSpPr>
        <p:sp>
          <p:nvSpPr>
            <p:cNvPr id="7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 marL="812800">
                <a:defRPr/>
              </a:pPr>
              <a:r>
                <a:rPr lang="fr-FR" sz="2800" b="1" dirty="0" smtClean="0">
                  <a:solidFill>
                    <a:schemeClr val="bg1"/>
                  </a:solidFill>
                  <a:latin typeface="Trebuchet MS" pitchFamily="34" charset="0"/>
                </a:rPr>
                <a:t> </a:t>
              </a: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8198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9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0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1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2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idx="1"/>
          </p:nvPr>
        </p:nvSpPr>
        <p:spPr>
          <a:xfrm>
            <a:off x="429636" y="2348880"/>
            <a:ext cx="8463525" cy="1656184"/>
          </a:xfrm>
          <a:prstGeom prst="round2DiagRect">
            <a:avLst>
              <a:gd name="adj1" fmla="val 16667"/>
              <a:gd name="adj2" fmla="val 24563"/>
            </a:avLst>
          </a:pr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marL="177800" indent="0" algn="ctr">
              <a:buNone/>
            </a:pPr>
            <a:r>
              <a:rPr lang="fr-FR" dirty="0" smtClean="0">
                <a:latin typeface="Algerian" panose="04020705040A02060702" pitchFamily="82" charset="0"/>
              </a:rPr>
              <a:t>II. </a:t>
            </a:r>
            <a:r>
              <a:rPr lang="fr-FR" b="1" dirty="0"/>
              <a:t>INTERACTION DES RAYONNEMENTS AVEC LA MATIERE ET EFFETS BIOLOGIQUES</a:t>
            </a:r>
            <a:endParaRPr lang="fr-FR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680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D733BC-D014-4D2B-A078-99076D72A6A9}" type="slidenum">
              <a:rPr lang="fr-FR" smtClean="0"/>
              <a:pPr/>
              <a:t>6</a:t>
            </a:fld>
            <a:endParaRPr lang="fr-FR" smtClean="0"/>
          </a:p>
        </p:txBody>
      </p:sp>
      <p:grpSp>
        <p:nvGrpSpPr>
          <p:cNvPr id="9222" name="Groupe 20"/>
          <p:cNvGrpSpPr>
            <a:grpSpLocks/>
          </p:cNvGrpSpPr>
          <p:nvPr/>
        </p:nvGrpSpPr>
        <p:grpSpPr bwMode="auto">
          <a:xfrm>
            <a:off x="-32856" y="0"/>
            <a:ext cx="9144000" cy="1071563"/>
            <a:chOff x="1357348" y="0"/>
            <a:chExt cx="9144006" cy="1686743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 marL="812800">
                <a:defRPr/>
              </a:pP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974"/>
            <a:ext cx="8507288" cy="5472386"/>
          </a:xfrm>
          <a:prstGeom prst="roundRect">
            <a:avLst>
              <a:gd name="adj" fmla="val 7852"/>
            </a:avLst>
          </a:prstGeom>
          <a:ln>
            <a:solidFill>
              <a:srgbClr val="9E0000"/>
            </a:solidFill>
            <a:round/>
          </a:ln>
        </p:spPr>
        <p:txBody>
          <a:bodyPr/>
          <a:lstStyle/>
          <a:p>
            <a:pPr algn="just"/>
            <a:r>
              <a:rPr lang="fr-FR" sz="2800" kern="0" dirty="0" smtClean="0">
                <a:solidFill>
                  <a:srgbClr val="000000"/>
                </a:solidFill>
                <a:latin typeface="Arial"/>
                <a:cs typeface="Arial"/>
              </a:rPr>
              <a:t>Interaction </a:t>
            </a:r>
            <a:r>
              <a:rPr lang="fr-FR" sz="2800" kern="0" dirty="0">
                <a:solidFill>
                  <a:srgbClr val="000000"/>
                </a:solidFill>
                <a:latin typeface="Arial"/>
                <a:cs typeface="Arial"/>
              </a:rPr>
              <a:t>des rayonnements avec la matière: réaction d’un rayonnement après contact avec les atomes qui composent la </a:t>
            </a:r>
            <a:r>
              <a:rPr lang="fr-FR" sz="2800" kern="0" dirty="0" smtClean="0">
                <a:solidFill>
                  <a:srgbClr val="000000"/>
                </a:solidFill>
                <a:latin typeface="Arial"/>
                <a:cs typeface="Arial"/>
              </a:rPr>
              <a:t>matière </a:t>
            </a:r>
            <a:endParaRPr lang="fr-FR" sz="2800" b="1" dirty="0" smtClean="0"/>
          </a:p>
          <a:p>
            <a:pPr algn="just"/>
            <a:r>
              <a:rPr lang="fr-FR" altLang="fr-FR" sz="2800" kern="0" dirty="0">
                <a:solidFill>
                  <a:srgbClr val="000000"/>
                </a:solidFill>
                <a:latin typeface="Arial"/>
                <a:cs typeface="Arial"/>
              </a:rPr>
              <a:t>L’étude de l’interaction ou </a:t>
            </a:r>
            <a:r>
              <a:rPr lang="fr-FR" altLang="fr-FR" sz="2800" kern="0" dirty="0" smtClean="0">
                <a:solidFill>
                  <a:srgbClr val="000000"/>
                </a:solidFill>
                <a:latin typeface="Arial"/>
                <a:cs typeface="Arial"/>
              </a:rPr>
              <a:t>de l’atténuation </a:t>
            </a:r>
            <a:r>
              <a:rPr lang="fr-FR" altLang="fr-FR" sz="2800" kern="0" dirty="0">
                <a:solidFill>
                  <a:srgbClr val="000000"/>
                </a:solidFill>
                <a:latin typeface="Arial"/>
                <a:cs typeface="Arial"/>
              </a:rPr>
              <a:t>des rayonnements </a:t>
            </a:r>
            <a:r>
              <a:rPr lang="fr-FR" altLang="fr-FR" sz="2800" kern="0" dirty="0" smtClean="0">
                <a:solidFill>
                  <a:srgbClr val="000000"/>
                </a:solidFill>
                <a:latin typeface="Arial"/>
                <a:cs typeface="Arial"/>
              </a:rPr>
              <a:t>ionisants est </a:t>
            </a:r>
            <a:r>
              <a:rPr lang="fr-FR" altLang="fr-FR" sz="2800" kern="0" dirty="0">
                <a:solidFill>
                  <a:srgbClr val="000000"/>
                </a:solidFill>
                <a:latin typeface="Arial"/>
                <a:cs typeface="Arial"/>
              </a:rPr>
              <a:t>d’un grand intérêt théorique et </a:t>
            </a:r>
            <a:r>
              <a:rPr lang="fr-FR" altLang="fr-FR" sz="2800" kern="0" dirty="0" smtClean="0">
                <a:solidFill>
                  <a:srgbClr val="000000"/>
                </a:solidFill>
                <a:latin typeface="Arial"/>
                <a:cs typeface="Arial"/>
              </a:rPr>
              <a:t>pratique en Santé</a:t>
            </a:r>
          </a:p>
          <a:p>
            <a:pPr algn="just"/>
            <a:r>
              <a:rPr lang="fr-FR" sz="2800" kern="0" dirty="0" smtClean="0">
                <a:solidFill>
                  <a:srgbClr val="000000"/>
                </a:solidFill>
                <a:latin typeface="Arial"/>
                <a:cs typeface="Arial"/>
              </a:rPr>
              <a:t>Ils </a:t>
            </a:r>
            <a:r>
              <a:rPr lang="fr-FR" sz="2800" kern="0" dirty="0">
                <a:solidFill>
                  <a:srgbClr val="000000"/>
                </a:solidFill>
                <a:latin typeface="Arial"/>
                <a:cs typeface="Arial"/>
              </a:rPr>
              <a:t>cèdent leur énergie en totalité ou en partie au milieu qu’ils </a:t>
            </a:r>
            <a:r>
              <a:rPr lang="fr-FR" sz="2800" kern="0" dirty="0" smtClean="0">
                <a:solidFill>
                  <a:srgbClr val="000000"/>
                </a:solidFill>
                <a:latin typeface="Arial"/>
                <a:cs typeface="Arial"/>
              </a:rPr>
              <a:t>traversent</a:t>
            </a:r>
          </a:p>
          <a:p>
            <a:pPr algn="just"/>
            <a:r>
              <a:rPr lang="fr-FR" sz="2800" kern="0" dirty="0">
                <a:solidFill>
                  <a:srgbClr val="000000"/>
                </a:solidFill>
                <a:latin typeface="Arial"/>
                <a:cs typeface="Arial"/>
              </a:rPr>
              <a:t>La matière traversée subit des modifications dues au passage des radiations</a:t>
            </a:r>
            <a:endParaRPr lang="fr-FR" altLang="fr-FR" sz="28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just"/>
            <a:endParaRPr lang="fr-FR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5376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D733BC-D014-4D2B-A078-99076D72A6A9}" type="slidenum">
              <a:rPr lang="fr-FR" smtClean="0"/>
              <a:pPr/>
              <a:t>7</a:t>
            </a:fld>
            <a:endParaRPr lang="fr-FR" smtClean="0"/>
          </a:p>
        </p:txBody>
      </p:sp>
      <p:grpSp>
        <p:nvGrpSpPr>
          <p:cNvPr id="9222" name="Groupe 20"/>
          <p:cNvGrpSpPr>
            <a:grpSpLocks/>
          </p:cNvGrpSpPr>
          <p:nvPr/>
        </p:nvGrpSpPr>
        <p:grpSpPr bwMode="auto">
          <a:xfrm>
            <a:off x="-32856" y="0"/>
            <a:ext cx="9144000" cy="1071563"/>
            <a:chOff x="1357348" y="0"/>
            <a:chExt cx="9144006" cy="1686743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 marL="812800">
                <a:defRPr/>
              </a:pP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" name="Rectangle 2"/>
          <p:cNvSpPr/>
          <p:nvPr/>
        </p:nvSpPr>
        <p:spPr>
          <a:xfrm>
            <a:off x="169376" y="250549"/>
            <a:ext cx="6913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800" dirty="0"/>
              <a:t>Interaction des rayonnements avec la matière</a:t>
            </a:r>
            <a:r>
              <a:rPr lang="fr-FR" sz="2800" b="1" dirty="0"/>
              <a:t> </a:t>
            </a:r>
            <a:endParaRPr lang="fr-FR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229145"/>
              </p:ext>
            </p:extLst>
          </p:nvPr>
        </p:nvGraphicFramePr>
        <p:xfrm>
          <a:off x="457200" y="1196974"/>
          <a:ext cx="8507288" cy="547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557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D733BC-D014-4D2B-A078-99076D72A6A9}" type="slidenum">
              <a:rPr lang="fr-FR" smtClean="0"/>
              <a:pPr/>
              <a:t>8</a:t>
            </a:fld>
            <a:endParaRPr lang="fr-FR" smtClean="0"/>
          </a:p>
        </p:txBody>
      </p:sp>
      <p:grpSp>
        <p:nvGrpSpPr>
          <p:cNvPr id="9222" name="Groupe 20"/>
          <p:cNvGrpSpPr>
            <a:grpSpLocks/>
          </p:cNvGrpSpPr>
          <p:nvPr/>
        </p:nvGrpSpPr>
        <p:grpSpPr bwMode="auto">
          <a:xfrm>
            <a:off x="-32856" y="0"/>
            <a:ext cx="9144000" cy="1071563"/>
            <a:chOff x="1357348" y="0"/>
            <a:chExt cx="9144006" cy="1686743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 marL="812800">
                <a:defRPr/>
              </a:pP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" name="Rectangle 2"/>
          <p:cNvSpPr/>
          <p:nvPr/>
        </p:nvSpPr>
        <p:spPr>
          <a:xfrm>
            <a:off x="169376" y="250549"/>
            <a:ext cx="6913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800" dirty="0" smtClean="0"/>
              <a:t>Interaction des rayonnements avec la matière</a:t>
            </a:r>
            <a:r>
              <a:rPr lang="fr-FR" sz="2800" b="1" dirty="0"/>
              <a:t> </a:t>
            </a:r>
            <a:endParaRPr lang="fr-FR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13" name="Espace réservé du contenu 12" descr="C:\Users\HP\AppData\Local\Microsoft\Windows\INetCache\Content.MSO\5E7E3BF5.tmp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02212"/>
            <a:ext cx="6624735" cy="3775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249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D733BC-D014-4D2B-A078-99076D72A6A9}" type="slidenum">
              <a:rPr lang="fr-FR" smtClean="0"/>
              <a:pPr/>
              <a:t>9</a:t>
            </a:fld>
            <a:endParaRPr lang="fr-FR" smtClean="0"/>
          </a:p>
        </p:txBody>
      </p:sp>
      <p:grpSp>
        <p:nvGrpSpPr>
          <p:cNvPr id="9222" name="Groupe 20"/>
          <p:cNvGrpSpPr>
            <a:grpSpLocks/>
          </p:cNvGrpSpPr>
          <p:nvPr/>
        </p:nvGrpSpPr>
        <p:grpSpPr bwMode="auto">
          <a:xfrm>
            <a:off x="-32856" y="0"/>
            <a:ext cx="9144000" cy="1071563"/>
            <a:chOff x="1357348" y="0"/>
            <a:chExt cx="9144006" cy="1686743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 marL="812800">
                <a:defRPr/>
              </a:pP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" name="Rectangle 2"/>
          <p:cNvSpPr/>
          <p:nvPr/>
        </p:nvSpPr>
        <p:spPr>
          <a:xfrm>
            <a:off x="169376" y="250549"/>
            <a:ext cx="3531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/>
              <a:t>EFFETS BIOLOGIQUES  </a:t>
            </a:r>
            <a:endParaRPr lang="fr-FR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077979"/>
            <a:ext cx="8435280" cy="5643496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Les effets dus à l’exposition d’un organisme vivant au rayonnement ionisant sont </a:t>
            </a:r>
            <a:r>
              <a:rPr lang="fr-FR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variables</a:t>
            </a:r>
          </a:p>
          <a:p>
            <a:pPr algn="just"/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La réparation de l’ADN est exacte, ce qui a comme conséquence la survie de la cellule. Il n’y a donc pas d’effet sur l’organisme. </a:t>
            </a:r>
          </a:p>
          <a:p>
            <a:pPr algn="just"/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L’ADN ne réussit pas à se réparer et la cellule meurt. Si cela affecte seulement quelques cellules, l’effet peut passer inaperçu. Si toutefois plusieurs cellules sont détruites, il en résultera une pathologie tissulaire (nécrose des tissus</a:t>
            </a:r>
            <a:r>
              <a:rPr lang="fr-FR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).</a:t>
            </a:r>
            <a:endParaRPr lang="fr-FR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40298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D733BC-D014-4D2B-A078-99076D72A6A9}" type="slidenum">
              <a:rPr lang="fr-FR" smtClean="0"/>
              <a:pPr/>
              <a:t>10</a:t>
            </a:fld>
            <a:endParaRPr lang="fr-FR" smtClean="0"/>
          </a:p>
        </p:txBody>
      </p:sp>
      <p:grpSp>
        <p:nvGrpSpPr>
          <p:cNvPr id="9222" name="Groupe 20"/>
          <p:cNvGrpSpPr>
            <a:grpSpLocks/>
          </p:cNvGrpSpPr>
          <p:nvPr/>
        </p:nvGrpSpPr>
        <p:grpSpPr bwMode="auto">
          <a:xfrm>
            <a:off x="-32856" y="0"/>
            <a:ext cx="9144000" cy="1071563"/>
            <a:chOff x="1357348" y="0"/>
            <a:chExt cx="9144006" cy="1686743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 marL="812800">
                <a:defRPr/>
              </a:pP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" name="Rectangle 2"/>
          <p:cNvSpPr/>
          <p:nvPr/>
        </p:nvSpPr>
        <p:spPr>
          <a:xfrm>
            <a:off x="169376" y="250549"/>
            <a:ext cx="3531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/>
              <a:t>EFFETS BIOLOGIQUES  </a:t>
            </a:r>
            <a:endParaRPr lang="fr-FR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077979"/>
            <a:ext cx="8435280" cy="5643496"/>
          </a:xfrm>
        </p:spPr>
        <p:txBody>
          <a:bodyPr/>
          <a:lstStyle/>
          <a:p>
            <a:pPr algn="just"/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La réparation a lieu, mais elle est incorrecte, ce qui peut mener à une mutation dans l’ADN. La cellule portant cette mutation, si elle n’est pas éliminée par le système immunitaire, peut mener à la formation d’un cancer ou causer une anomalie héréditaire, selon le type de cellules touchées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09627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D733BC-D014-4D2B-A078-99076D72A6A9}" type="slidenum">
              <a:rPr lang="fr-FR" smtClean="0"/>
              <a:pPr/>
              <a:t>11</a:t>
            </a:fld>
            <a:endParaRPr lang="fr-FR" smtClean="0"/>
          </a:p>
        </p:txBody>
      </p:sp>
      <p:grpSp>
        <p:nvGrpSpPr>
          <p:cNvPr id="9222" name="Groupe 20"/>
          <p:cNvGrpSpPr>
            <a:grpSpLocks/>
          </p:cNvGrpSpPr>
          <p:nvPr/>
        </p:nvGrpSpPr>
        <p:grpSpPr bwMode="auto">
          <a:xfrm>
            <a:off x="-32856" y="0"/>
            <a:ext cx="9144000" cy="1071563"/>
            <a:chOff x="1357348" y="0"/>
            <a:chExt cx="9144006" cy="1686743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 marL="812800">
                <a:defRPr/>
              </a:pP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" name="Rectangle 2"/>
          <p:cNvSpPr/>
          <p:nvPr/>
        </p:nvSpPr>
        <p:spPr>
          <a:xfrm>
            <a:off x="169376" y="250549"/>
            <a:ext cx="3531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/>
              <a:t>EFFETS BIOLOGIQUES  </a:t>
            </a:r>
            <a:endParaRPr lang="fr-FR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077979"/>
            <a:ext cx="8435280" cy="5643496"/>
          </a:xfrm>
        </p:spPr>
        <p:txBody>
          <a:bodyPr/>
          <a:lstStyle/>
          <a:p>
            <a:pPr algn="just"/>
            <a:r>
              <a:rPr lang="fr-FR" sz="2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Les effets stochastiques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(c’est-à-dire aléatoires</a:t>
            </a:r>
            <a:r>
              <a:rPr lang="fr-FR" sz="2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):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sont des effets qui apparaissent à long terme suivant une exposition chronique ou aiguë à de faibles </a:t>
            </a:r>
            <a:r>
              <a:rPr lang="fr-FR" sz="2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doses des R.I. Ils résultent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 l’altération génétique de cellules fonctionnelles qui, malgré leurs modifications (mutations), sont en mesure de se reproduire et éventuellement mener à l’apparition </a:t>
            </a:r>
            <a:r>
              <a:rPr lang="fr-FR" sz="2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pathologies, voire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des dizaines d’années, plus tard. </a:t>
            </a:r>
          </a:p>
          <a:p>
            <a:pPr algn="just"/>
            <a:r>
              <a:rPr lang="fr-FR" sz="2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À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ce jour, on considère qu’il n'y a pas de seuil minimal en dessous duquel les effets stochastiques ne peuvent pas apparaître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11586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D733BC-D014-4D2B-A078-99076D72A6A9}" type="slidenum">
              <a:rPr lang="fr-FR" smtClean="0"/>
              <a:pPr/>
              <a:t>12</a:t>
            </a:fld>
            <a:endParaRPr lang="fr-FR" smtClean="0"/>
          </a:p>
        </p:txBody>
      </p:sp>
      <p:grpSp>
        <p:nvGrpSpPr>
          <p:cNvPr id="9222" name="Groupe 20"/>
          <p:cNvGrpSpPr>
            <a:grpSpLocks/>
          </p:cNvGrpSpPr>
          <p:nvPr/>
        </p:nvGrpSpPr>
        <p:grpSpPr bwMode="auto">
          <a:xfrm>
            <a:off x="-32856" y="0"/>
            <a:ext cx="9144000" cy="1071563"/>
            <a:chOff x="1357348" y="0"/>
            <a:chExt cx="9144006" cy="1686743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1357348" y="0"/>
              <a:ext cx="9144006" cy="1674248"/>
            </a:xfrm>
            <a:prstGeom prst="rect">
              <a:avLst/>
            </a:prstGeom>
            <a:solidFill>
              <a:srgbClr val="4F81BD"/>
            </a:solidFill>
            <a:ln w="381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anchor="ctr"/>
            <a:lstStyle/>
            <a:p>
              <a:pPr marL="812800">
                <a:defRPr/>
              </a:pPr>
              <a:endParaRPr lang="fr-FR" sz="2800" b="1" dirty="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 flipV="1">
              <a:off x="1357350" y="1634848"/>
              <a:ext cx="1788698" cy="40367"/>
            </a:xfrm>
            <a:prstGeom prst="rect">
              <a:avLst/>
            </a:prstGeom>
            <a:solidFill>
              <a:srgbClr val="365F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 flipV="1">
              <a:off x="3146048" y="1634848"/>
              <a:ext cx="1788700" cy="40367"/>
            </a:xfrm>
            <a:prstGeom prst="rect">
              <a:avLst/>
            </a:prstGeom>
            <a:solidFill>
              <a:srgbClr val="8DB3E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 flipV="1">
              <a:off x="4934748" y="1634848"/>
              <a:ext cx="1788700" cy="40367"/>
            </a:xfrm>
            <a:prstGeom prst="rect">
              <a:avLst/>
            </a:prstGeom>
            <a:solidFill>
              <a:srgbClr val="F0EA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 flipV="1">
              <a:off x="6723448" y="1634835"/>
              <a:ext cx="1788700" cy="40366"/>
            </a:xfrm>
            <a:prstGeom prst="rect">
              <a:avLst/>
            </a:prstGeom>
            <a:solidFill>
              <a:srgbClr val="E6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 flipV="1">
              <a:off x="8512151" y="1644935"/>
              <a:ext cx="1989203" cy="4180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" name="Rectangle 2"/>
          <p:cNvSpPr/>
          <p:nvPr/>
        </p:nvSpPr>
        <p:spPr>
          <a:xfrm>
            <a:off x="169376" y="250549"/>
            <a:ext cx="3531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/>
              <a:t>EFFETS BIOLOGIQUES  </a:t>
            </a:r>
            <a:endParaRPr lang="fr-FR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077979"/>
            <a:ext cx="8435280" cy="5643496"/>
          </a:xfrm>
        </p:spPr>
        <p:txBody>
          <a:bodyPr/>
          <a:lstStyle/>
          <a:p>
            <a:pPr algn="just"/>
            <a:r>
              <a:rPr lang="fr-FR" sz="2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Les effets </a:t>
            </a:r>
            <a:r>
              <a:rPr lang="fr-FR" sz="2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déterministes: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sont des effets qui apparaissent à court terme (en général peu de temps après l’irradiation) suivant une exposition aiguë à des doses élevées de rayonnements (par exemple, à la suite </a:t>
            </a:r>
            <a:r>
              <a:rPr lang="fr-FR" sz="2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d’exposition médicale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d’importance). Ces effets résultent d’une trop grande    perte de cellules dans un tissu. Les effets déterministes apparaissent seulement lorsqu’un seuil limite pour un tissu donné est atteint</a:t>
            </a:r>
            <a:r>
              <a:rPr lang="fr-FR" sz="2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 algn="just"/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L’importance et la gravité </a:t>
            </a:r>
            <a:r>
              <a:rPr lang="fr-FR" sz="2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 la manifestation de ces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effets </a:t>
            </a:r>
            <a:r>
              <a:rPr lang="fr-FR" sz="2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augmentent </a:t>
            </a:r>
            <a:r>
              <a:rPr lang="fr-FR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avec la dose reçue. Exemples d’effets : érythèmes, vomissements, perte des cheveux, </a:t>
            </a:r>
            <a:r>
              <a:rPr lang="fr-FR" sz="28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etc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95470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016225"/>
          </a:xfrm>
          <a:prstGeom prst="round2DiagRect">
            <a:avLst>
              <a:gd name="adj1" fmla="val 16667"/>
              <a:gd name="adj2" fmla="val 24563"/>
            </a:avLst>
          </a:pr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marL="177800" indent="0" algn="ctr">
              <a:buNone/>
            </a:pPr>
            <a:r>
              <a:rPr lang="fr-FR" altLang="fr-FR" b="1" dirty="0" smtClean="0">
                <a:latin typeface="Trebuchet MS" pitchFamily="34" charset="0"/>
              </a:rPr>
              <a:t>   </a:t>
            </a:r>
            <a:endParaRPr lang="fr-FR" b="1" dirty="0" smtClean="0">
              <a:latin typeface="Trebuchet MS" pitchFamily="34" charset="0"/>
            </a:endParaRPr>
          </a:p>
          <a:p>
            <a:pPr marL="177800" indent="0" algn="ctr">
              <a:buNone/>
            </a:pPr>
            <a:r>
              <a:rPr lang="fr-FR" dirty="0" smtClean="0">
                <a:latin typeface="Algerian" panose="04020705040A02060702" pitchFamily="82" charset="0"/>
              </a:rPr>
              <a:t>III. </a:t>
            </a:r>
            <a:r>
              <a:rPr lang="fr-FR" b="1" dirty="0" smtClean="0"/>
              <a:t>LA  </a:t>
            </a:r>
            <a:r>
              <a:rPr lang="fr-FR" b="1" dirty="0"/>
              <a:t>RADIOPROTECTION EN </a:t>
            </a:r>
            <a:r>
              <a:rPr lang="fr-FR" b="1" dirty="0" smtClean="0"/>
              <a:t>MILIEUX HOSPITALIER  </a:t>
            </a:r>
            <a:r>
              <a:rPr lang="fr-FR" b="1" dirty="0"/>
              <a:t>SITUATION DE LA RDC</a:t>
            </a:r>
          </a:p>
          <a:p>
            <a:pPr marL="177800" indent="0" algn="ctr">
              <a:buNone/>
            </a:pPr>
            <a:endParaRPr lang="fr-FR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25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3082" cy="109127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92088"/>
          </a:xfrm>
        </p:spPr>
        <p:txBody>
          <a:bodyPr/>
          <a:lstStyle/>
          <a:p>
            <a:r>
              <a:rPr lang="fr-FR" sz="3200" dirty="0"/>
              <a:t>MESURE DE LA  RADIOPROTECTION </a:t>
            </a:r>
            <a:r>
              <a:rPr lang="fr-FR" sz="3200" dirty="0" smtClean="0"/>
              <a:t>DANS LES MILIEUX HOSPITALIERS</a:t>
            </a:r>
            <a:endParaRPr lang="fr-FR" sz="3200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1896082"/>
              </p:ext>
            </p:extLst>
          </p:nvPr>
        </p:nvGraphicFramePr>
        <p:xfrm>
          <a:off x="457200" y="1207912"/>
          <a:ext cx="8229600" cy="5317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22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3082" cy="109127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22114"/>
          </a:xfrm>
        </p:spPr>
        <p:txBody>
          <a:bodyPr/>
          <a:lstStyle/>
          <a:p>
            <a:r>
              <a:rPr lang="fr-FR" sz="2800" b="1" dirty="0"/>
              <a:t>LA  RADIOPROTECTION DANS LES MILIEUX HOSPITALIERS SITUATION DE LA RDC</a:t>
            </a:r>
            <a:br>
              <a:rPr lang="fr-FR" sz="2800" b="1" dirty="0"/>
            </a:b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15959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Collaboration intersectorielle  </a:t>
            </a:r>
          </a:p>
          <a:p>
            <a:pPr algn="just"/>
            <a:r>
              <a:rPr lang="fr-FR" dirty="0" smtClean="0"/>
              <a:t>la </a:t>
            </a:r>
            <a:r>
              <a:rPr lang="fr-FR" dirty="0"/>
              <a:t>Loi </a:t>
            </a:r>
            <a:r>
              <a:rPr lang="fr-FR" dirty="0" smtClean="0"/>
              <a:t>n°017/2002 </a:t>
            </a:r>
            <a:r>
              <a:rPr lang="fr-FR" dirty="0"/>
              <a:t>du 16 octobre 2002 portant dispositions relatives à la protection contre les dangers de Rayonnements </a:t>
            </a:r>
            <a:r>
              <a:rPr lang="fr-FR" dirty="0" smtClean="0"/>
              <a:t>ionisants </a:t>
            </a:r>
            <a:r>
              <a:rPr lang="fr-FR" dirty="0"/>
              <a:t>et à la protection physique des matières et des installations </a:t>
            </a:r>
            <a:r>
              <a:rPr lang="fr-FR" dirty="0" smtClean="0"/>
              <a:t>nucléaires; </a:t>
            </a:r>
          </a:p>
          <a:p>
            <a:pPr algn="just"/>
            <a:r>
              <a:rPr lang="fr-FR" dirty="0" smtClean="0"/>
              <a:t>le </a:t>
            </a:r>
            <a:r>
              <a:rPr lang="fr-FR" dirty="0"/>
              <a:t>Décret n"051022 du 29 mars 2005 portant règlementation de la protection contre les dangers de Rayonnements </a:t>
            </a:r>
            <a:r>
              <a:rPr lang="fr-FR" dirty="0" smtClean="0"/>
              <a:t>ionisants </a:t>
            </a:r>
            <a:r>
              <a:rPr lang="fr-FR" dirty="0"/>
              <a:t>; 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39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3082" cy="109127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22114"/>
          </a:xfrm>
        </p:spPr>
        <p:txBody>
          <a:bodyPr/>
          <a:lstStyle/>
          <a:p>
            <a:r>
              <a:rPr lang="fr-FR" sz="2800" b="1" dirty="0"/>
              <a:t>LA  RADIOPROTECTION DANS LES MILIEUX HOSPITALIERS SITUATION DE LA RDC</a:t>
            </a:r>
            <a:br>
              <a:rPr lang="fr-FR" sz="2800" b="1" dirty="0"/>
            </a:b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159598"/>
          </a:xfrm>
        </p:spPr>
        <p:txBody>
          <a:bodyPr/>
          <a:lstStyle/>
          <a:p>
            <a:pPr algn="just"/>
            <a:r>
              <a:rPr lang="fr-FR" sz="2400" dirty="0" smtClean="0"/>
              <a:t>Arrêté </a:t>
            </a:r>
            <a:r>
              <a:rPr lang="fr-FR" sz="2400" dirty="0"/>
              <a:t>Interministériel </a:t>
            </a:r>
            <a:r>
              <a:rPr lang="fr-FR" sz="2400" dirty="0" smtClean="0"/>
              <a:t>n°058/</a:t>
            </a:r>
            <a:r>
              <a:rPr lang="fr-FR" sz="2400" dirty="0" err="1" smtClean="0"/>
              <a:t>MlN.RSIT</a:t>
            </a:r>
            <a:r>
              <a:rPr lang="fr-FR" sz="2400" dirty="0" smtClean="0"/>
              <a:t>/CAB.MIN/HM/2018 </a:t>
            </a:r>
            <a:r>
              <a:rPr lang="fr-FR" sz="2400" dirty="0"/>
              <a:t>et n'1250lCABl MIN/S/017lGmclCAJ/OWE/2O18 du 06 juillet 2018 portant règlementation des expositions médicales des patients aux Rayonnements </a:t>
            </a:r>
            <a:r>
              <a:rPr lang="fr-FR" sz="2400" dirty="0" smtClean="0"/>
              <a:t>ionisants </a:t>
            </a:r>
            <a:r>
              <a:rPr lang="fr-FR" dirty="0" smtClean="0"/>
              <a:t>;</a:t>
            </a:r>
          </a:p>
          <a:p>
            <a:pPr algn="just"/>
            <a:r>
              <a:rPr lang="fr-FR" sz="2400" dirty="0"/>
              <a:t>Arrêté Interministériel </a:t>
            </a:r>
            <a:r>
              <a:rPr lang="fr-FR" sz="2400" dirty="0" smtClean="0"/>
              <a:t>n°59/MIN.RST/CAB.MIN/HM/2018 </a:t>
            </a:r>
            <a:r>
              <a:rPr lang="fr-FR" sz="2400" dirty="0"/>
              <a:t>et </a:t>
            </a:r>
            <a:r>
              <a:rPr lang="fr-FR" sz="2400" dirty="0" smtClean="0"/>
              <a:t>N°1250/CAB</a:t>
            </a:r>
            <a:r>
              <a:rPr lang="fr-FR" sz="2400" dirty="0"/>
              <a:t>/ MIN/S/O18/</a:t>
            </a:r>
            <a:r>
              <a:rPr lang="fr-FR" sz="2400" dirty="0" err="1"/>
              <a:t>Gmc</a:t>
            </a:r>
            <a:r>
              <a:rPr lang="fr-FR" sz="2400" dirty="0"/>
              <a:t>/CAJ/OWE/2018 du </a:t>
            </a:r>
            <a:r>
              <a:rPr lang="fr-FR" sz="2400" dirty="0" smtClean="0"/>
              <a:t>06/07/2018 </a:t>
            </a:r>
            <a:r>
              <a:rPr lang="fr-FR" sz="2400" dirty="0"/>
              <a:t>portant fixation de la tarification des autorisations et inspections des activités ou pratiques utilisant des sources de rayonnements ionisants dans le secteur de la Santé Publique en République Démocratique du </a:t>
            </a:r>
            <a:r>
              <a:rPr lang="fr-FR" sz="2400" dirty="0" smtClean="0"/>
              <a:t>Congo;</a:t>
            </a:r>
            <a:endParaRPr lang="fr-FR" sz="2400" dirty="0"/>
          </a:p>
          <a:p>
            <a:pPr algn="just"/>
            <a:r>
              <a:rPr lang="fr-FR" sz="2400" dirty="0" smtClean="0"/>
              <a:t>Protocole d'accord de collaboration sur les pratiques et   activités médicales utilisant des sources de rayonnements ionisants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54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3082" cy="109127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22114"/>
          </a:xfrm>
        </p:spPr>
        <p:txBody>
          <a:bodyPr/>
          <a:lstStyle/>
          <a:p>
            <a:r>
              <a:rPr lang="fr-FR" sz="2800" b="1" dirty="0"/>
              <a:t>LA  RADIOPROTECTION DANS LES MILIEUX HOSPITALIERS SITUATION DE LA RDC</a:t>
            </a:r>
            <a:br>
              <a:rPr lang="fr-FR" sz="2800" b="1" dirty="0"/>
            </a:b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159598"/>
          </a:xfrm>
        </p:spPr>
        <p:txBody>
          <a:bodyPr/>
          <a:lstStyle/>
          <a:p>
            <a:pPr marL="0" indent="0" algn="just">
              <a:buNone/>
            </a:pPr>
            <a:r>
              <a:rPr lang="fr-FR" dirty="0"/>
              <a:t>Sur le terrain : </a:t>
            </a:r>
          </a:p>
          <a:p>
            <a:pPr algn="just"/>
            <a:r>
              <a:rPr lang="fr-FR" sz="2800" dirty="0"/>
              <a:t>Textes règlementaires pas assez vulgarisés</a:t>
            </a:r>
          </a:p>
          <a:p>
            <a:pPr algn="just"/>
            <a:r>
              <a:rPr lang="fr-FR" sz="2800" dirty="0"/>
              <a:t>Plus de 70% Cabinet/service de radiologie </a:t>
            </a:r>
            <a:r>
              <a:rPr lang="fr-FR" sz="2800" dirty="0" smtClean="0"/>
              <a:t>sont dans des conditions </a:t>
            </a:r>
            <a:r>
              <a:rPr lang="fr-FR" sz="2800" dirty="0"/>
              <a:t>non optimale, </a:t>
            </a:r>
            <a:r>
              <a:rPr lang="fr-FR" sz="2800" dirty="0" smtClean="0"/>
              <a:t>exposant </a:t>
            </a:r>
            <a:r>
              <a:rPr lang="fr-FR" sz="2800" dirty="0"/>
              <a:t>le public </a:t>
            </a:r>
            <a:r>
              <a:rPr lang="fr-FR" sz="2800" dirty="0" smtClean="0"/>
              <a:t>à l’exposition médicale aux </a:t>
            </a:r>
            <a:r>
              <a:rPr lang="fr-FR" sz="2800" dirty="0" smtClean="0"/>
              <a:t>R.I non </a:t>
            </a:r>
            <a:r>
              <a:rPr lang="fr-FR" sz="2800" dirty="0" smtClean="0"/>
              <a:t>justifiée </a:t>
            </a:r>
            <a:r>
              <a:rPr lang="fr-FR" sz="2800" dirty="0"/>
              <a:t>car construit en briques ordinaires n’étant même pas couvert </a:t>
            </a:r>
            <a:r>
              <a:rPr lang="fr-FR" sz="2800" dirty="0" smtClean="0"/>
              <a:t>par le plomb</a:t>
            </a:r>
            <a:endParaRPr lang="fr-FR" sz="2800" dirty="0" smtClean="0"/>
          </a:p>
          <a:p>
            <a:pPr algn="just"/>
            <a:r>
              <a:rPr lang="fr-FR" sz="2800" dirty="0" smtClean="0"/>
              <a:t>Equipements vétustes </a:t>
            </a:r>
          </a:p>
          <a:p>
            <a:pPr algn="just"/>
            <a:r>
              <a:rPr lang="fr-FR" sz="2800" dirty="0"/>
              <a:t>l’absence des équipements de radioprotection. Seuls </a:t>
            </a:r>
            <a:r>
              <a:rPr lang="fr-FR" sz="2800" dirty="0" smtClean="0"/>
              <a:t>un tablier </a:t>
            </a:r>
            <a:r>
              <a:rPr lang="fr-FR" sz="2800" dirty="0"/>
              <a:t>plombé et un paravent plombé sont disponibles dans les services</a:t>
            </a:r>
          </a:p>
          <a:p>
            <a:pPr algn="just"/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84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43702" y="2780928"/>
            <a:ext cx="8229600" cy="1756792"/>
          </a:xfrm>
          <a:prstGeom prst="round2DiagRect">
            <a:avLst>
              <a:gd name="adj1" fmla="val 16667"/>
              <a:gd name="adj2" fmla="val 24563"/>
            </a:avLst>
          </a:pr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marL="177800" indent="0" algn="ctr">
              <a:buNone/>
            </a:pPr>
            <a:r>
              <a:rPr lang="fr-FR" dirty="0" smtClean="0">
                <a:latin typeface="Algerian" panose="04020705040A02060702" pitchFamily="82" charset="0"/>
              </a:rPr>
              <a:t>Iv. </a:t>
            </a:r>
            <a:r>
              <a:rPr lang="fr-FR" b="1" dirty="0"/>
              <a:t>DEFIS DE LA RADIOPROTECTION EN MILIEU HOSPITALIER EN RDC</a:t>
            </a:r>
            <a:endParaRPr lang="fr-FR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28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3082" cy="109127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22114"/>
          </a:xfrm>
        </p:spPr>
        <p:txBody>
          <a:bodyPr/>
          <a:lstStyle/>
          <a:p>
            <a:r>
              <a:rPr lang="fr-FR" sz="2800" b="1" dirty="0"/>
              <a:t/>
            </a:r>
            <a:br>
              <a:rPr lang="fr-FR" sz="2800" b="1" dirty="0"/>
            </a:br>
            <a:endParaRPr lang="fr-FR" sz="2800" b="1" dirty="0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4073188"/>
              </p:ext>
            </p:extLst>
          </p:nvPr>
        </p:nvGraphicFramePr>
        <p:xfrm>
          <a:off x="457200" y="1196752"/>
          <a:ext cx="8435280" cy="5159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83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cc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53151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A5908-C555-4BB7-8028-D5687C027C2A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9082" y="0"/>
            <a:ext cx="9163082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95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Image 1" descr="pyramid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188" y="2997200"/>
            <a:ext cx="7345362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b="1" dirty="0" smtClean="0"/>
              <a:t>Merci pour votre aimable attention!</a:t>
            </a:r>
            <a:endParaRPr lang="fr-FR" b="1" dirty="0"/>
          </a:p>
        </p:txBody>
      </p:sp>
      <p:sp>
        <p:nvSpPr>
          <p:cNvPr id="44036" name="Espace réservé du numéro de diapositive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0937F51-DBC6-4848-A95F-0CA3BEE2A267}" type="slidenum">
              <a:rPr lang="fr-FR" smtClean="0"/>
              <a:pPr/>
              <a:t>21</a:t>
            </a:fld>
            <a:endParaRPr lang="fr-FR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14295</TotalTime>
  <Words>903</Words>
  <Application>Microsoft Office PowerPoint</Application>
  <PresentationFormat>Affichage à l'écran (4:3)</PresentationFormat>
  <Paragraphs>94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Algerian</vt:lpstr>
      <vt:lpstr>Arial</vt:lpstr>
      <vt:lpstr>Arial Unicode MS</vt:lpstr>
      <vt:lpstr>Calibri</vt:lpstr>
      <vt:lpstr>Showcard Gothic</vt:lpstr>
      <vt:lpstr>Stencil</vt:lpstr>
      <vt:lpstr>Times New Roman</vt:lpstr>
      <vt:lpstr>Trebuchet MS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MESURE DE LA  RADIOPROTECTION DANS LES MILIEUX HOSPITALIERS</vt:lpstr>
      <vt:lpstr>LA  RADIOPROTECTION DANS LES MILIEUX HOSPITALIERS SITUATION DE LA RDC </vt:lpstr>
      <vt:lpstr>LA  RADIOPROTECTION DANS LES MILIEUX HOSPITALIERS SITUATION DE LA RDC </vt:lpstr>
      <vt:lpstr>LA  RADIOPROTECTION DANS LES MILIEUX HOSPITALIERS SITUATION DE LA RDC </vt:lpstr>
      <vt:lpstr>Présentation PowerPoint</vt:lpstr>
      <vt:lpstr> </vt:lpstr>
      <vt:lpstr>cc</vt:lpstr>
      <vt:lpstr>Merci pour votre aimable attention!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HP</cp:lastModifiedBy>
  <cp:revision>278</cp:revision>
  <cp:lastPrinted>2014-01-23T08:38:28Z</cp:lastPrinted>
  <dcterms:created xsi:type="dcterms:W3CDTF">2013-12-12T18:00:47Z</dcterms:created>
  <dcterms:modified xsi:type="dcterms:W3CDTF">2024-05-21T07:51:47Z</dcterms:modified>
</cp:coreProperties>
</file>