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672" r:id="rId4"/>
  </p:sldMasterIdLst>
  <p:notesMasterIdLst>
    <p:notesMasterId r:id="rId23"/>
  </p:notesMasterIdLst>
  <p:handoutMasterIdLst>
    <p:handoutMasterId r:id="rId24"/>
  </p:handoutMasterIdLst>
  <p:sldIdLst>
    <p:sldId id="256" r:id="rId5"/>
    <p:sldId id="264" r:id="rId6"/>
    <p:sldId id="278" r:id="rId7"/>
    <p:sldId id="306" r:id="rId8"/>
    <p:sldId id="281" r:id="rId9"/>
    <p:sldId id="307" r:id="rId10"/>
    <p:sldId id="308" r:id="rId11"/>
    <p:sldId id="309" r:id="rId12"/>
    <p:sldId id="310" r:id="rId13"/>
    <p:sldId id="311" r:id="rId14"/>
    <p:sldId id="312" r:id="rId15"/>
    <p:sldId id="313" r:id="rId16"/>
    <p:sldId id="314" r:id="rId17"/>
    <p:sldId id="315" r:id="rId18"/>
    <p:sldId id="316" r:id="rId19"/>
    <p:sldId id="277" r:id="rId20"/>
    <p:sldId id="317" r:id="rId21"/>
    <p:sldId id="260" r:id="rId22"/>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203661"/>
    <a:srgbClr val="1A326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78" autoAdjust="0"/>
    <p:restoredTop sz="87123" autoAdjust="0"/>
  </p:normalViewPr>
  <p:slideViewPr>
    <p:cSldViewPr snapToGrid="0">
      <p:cViewPr varScale="1">
        <p:scale>
          <a:sx n="110" d="100"/>
          <a:sy n="110" d="100"/>
        </p:scale>
        <p:origin x="568" y="176"/>
      </p:cViewPr>
      <p:guideLst/>
    </p:cSldViewPr>
  </p:slideViewPr>
  <p:outlineViewPr>
    <p:cViewPr>
      <p:scale>
        <a:sx n="33" d="100"/>
        <a:sy n="33" d="100"/>
      </p:scale>
      <p:origin x="0" y="-18618"/>
    </p:cViewPr>
  </p:outlineViewPr>
  <p:notesTextViewPr>
    <p:cViewPr>
      <p:scale>
        <a:sx n="1" d="1"/>
        <a:sy n="1" d="1"/>
      </p:scale>
      <p:origin x="0" y="0"/>
    </p:cViewPr>
  </p:notesTextViewPr>
  <p:sorterViewPr>
    <p:cViewPr>
      <p:scale>
        <a:sx n="100" d="100"/>
        <a:sy n="100" d="100"/>
      </p:scale>
      <p:origin x="0" y="-1020"/>
    </p:cViewPr>
  </p:sorterViewPr>
  <p:notesViewPr>
    <p:cSldViewPr snapToGrid="0">
      <p:cViewPr varScale="1">
        <p:scale>
          <a:sx n="86" d="100"/>
          <a:sy n="86" d="100"/>
        </p:scale>
        <p:origin x="29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DC9928-1445-0340-B751-01FEAA5A7061}"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F05D0479-C263-A04B-BA01-07B70327A417}">
      <dgm:prSet custT="1"/>
      <dgm:spPr/>
      <dgm:t>
        <a:bodyPr/>
        <a:lstStyle/>
        <a:p>
          <a:r>
            <a:rPr lang="fr-FR" sz="3200" b="0" dirty="0"/>
            <a:t>Introduction</a:t>
          </a:r>
          <a:endParaRPr lang="fr-CD" sz="3200" b="0" dirty="0"/>
        </a:p>
      </dgm:t>
    </dgm:pt>
    <dgm:pt modelId="{A171CD0A-F900-ED48-BF09-75415487200C}" type="parTrans" cxnId="{5D623A9B-FE7D-2249-89AC-8AD8A6F3D8C1}">
      <dgm:prSet/>
      <dgm:spPr/>
      <dgm:t>
        <a:bodyPr/>
        <a:lstStyle/>
        <a:p>
          <a:endParaRPr lang="fr-FR"/>
        </a:p>
      </dgm:t>
    </dgm:pt>
    <dgm:pt modelId="{566F972A-53C0-EF4F-B2FF-55EFE4BEB2DD}" type="sibTrans" cxnId="{5D623A9B-FE7D-2249-89AC-8AD8A6F3D8C1}">
      <dgm:prSet/>
      <dgm:spPr/>
      <dgm:t>
        <a:bodyPr/>
        <a:lstStyle/>
        <a:p>
          <a:endParaRPr lang="fr-FR"/>
        </a:p>
      </dgm:t>
    </dgm:pt>
    <dgm:pt modelId="{C33C0AA2-4981-9E47-895C-D4438D309447}">
      <dgm:prSet custT="1"/>
      <dgm:spPr/>
      <dgm:t>
        <a:bodyPr/>
        <a:lstStyle/>
        <a:p>
          <a:r>
            <a:rPr lang="fr-FR" sz="3200" b="0" dirty="0"/>
            <a:t>I. Le problème réglementaire (CNPRI)</a:t>
          </a:r>
          <a:endParaRPr lang="fr-CD" sz="3200" b="0" dirty="0"/>
        </a:p>
      </dgm:t>
    </dgm:pt>
    <dgm:pt modelId="{1E9EAC45-E9E9-BC40-B52F-5D763EAF48D3}" type="parTrans" cxnId="{33B63DA4-0604-4A44-A765-DF0E94DB1FB4}">
      <dgm:prSet/>
      <dgm:spPr/>
      <dgm:t>
        <a:bodyPr/>
        <a:lstStyle/>
        <a:p>
          <a:endParaRPr lang="fr-FR"/>
        </a:p>
      </dgm:t>
    </dgm:pt>
    <dgm:pt modelId="{86BCD858-29F3-D24E-ABC4-6B3FAC7C6369}" type="sibTrans" cxnId="{33B63DA4-0604-4A44-A765-DF0E94DB1FB4}">
      <dgm:prSet/>
      <dgm:spPr/>
      <dgm:t>
        <a:bodyPr/>
        <a:lstStyle/>
        <a:p>
          <a:endParaRPr lang="fr-FR"/>
        </a:p>
      </dgm:t>
    </dgm:pt>
    <dgm:pt modelId="{96DC5CFC-999A-2049-B780-029ADA6031F0}">
      <dgm:prSet phldrT="[Texte]" custT="1"/>
      <dgm:spPr/>
      <dgm:t>
        <a:bodyPr/>
        <a:lstStyle/>
        <a:p>
          <a:r>
            <a:rPr lang="fr-FR" sz="3200" b="0" dirty="0"/>
            <a:t>II. Risques des remblais radioactifs</a:t>
          </a:r>
        </a:p>
      </dgm:t>
    </dgm:pt>
    <dgm:pt modelId="{99CC6A2E-73C6-9B40-A94D-C007EA3601F2}" type="parTrans" cxnId="{6B3C6B21-17F2-B542-A17C-6AAAECCBFB5B}">
      <dgm:prSet/>
      <dgm:spPr/>
      <dgm:t>
        <a:bodyPr/>
        <a:lstStyle/>
        <a:p>
          <a:endParaRPr lang="fr-FR"/>
        </a:p>
      </dgm:t>
    </dgm:pt>
    <dgm:pt modelId="{C2CF46D8-C758-FF4D-A22C-D1F77B23B849}" type="sibTrans" cxnId="{6B3C6B21-17F2-B542-A17C-6AAAECCBFB5B}">
      <dgm:prSet/>
      <dgm:spPr/>
      <dgm:t>
        <a:bodyPr/>
        <a:lstStyle/>
        <a:p>
          <a:endParaRPr lang="fr-FR"/>
        </a:p>
      </dgm:t>
    </dgm:pt>
    <dgm:pt modelId="{0FC8C208-0E47-2643-8775-9AB89AD91797}">
      <dgm:prSet phldrT="[Texte]" custT="1"/>
      <dgm:spPr/>
      <dgm:t>
        <a:bodyPr/>
        <a:lstStyle/>
        <a:p>
          <a:r>
            <a:rPr lang="fr-FR" sz="3200" dirty="0"/>
            <a:t>III. Les voies d'exposition RI de la population</a:t>
          </a:r>
        </a:p>
      </dgm:t>
    </dgm:pt>
    <dgm:pt modelId="{7FE249AA-6CB6-094E-A4DC-D00133058C2F}" type="parTrans" cxnId="{1837B673-6361-5B40-9A02-1258260491D3}">
      <dgm:prSet/>
      <dgm:spPr/>
      <dgm:t>
        <a:bodyPr/>
        <a:lstStyle/>
        <a:p>
          <a:endParaRPr lang="fr-FR"/>
        </a:p>
      </dgm:t>
    </dgm:pt>
    <dgm:pt modelId="{1F4195CA-FEA3-F44F-A9CE-74047499D747}" type="sibTrans" cxnId="{1837B673-6361-5B40-9A02-1258260491D3}">
      <dgm:prSet/>
      <dgm:spPr/>
      <dgm:t>
        <a:bodyPr/>
        <a:lstStyle/>
        <a:p>
          <a:endParaRPr lang="fr-FR"/>
        </a:p>
      </dgm:t>
    </dgm:pt>
    <dgm:pt modelId="{89ED95F4-9634-EB45-AD43-BAE6F0A05575}">
      <dgm:prSet phldrT="[Texte]" custT="1"/>
      <dgm:spPr/>
      <dgm:t>
        <a:bodyPr/>
        <a:lstStyle/>
        <a:p>
          <a:r>
            <a:rPr lang="fr-FR" sz="3200" dirty="0"/>
            <a:t>IV. Les défis de la surveillance et le rôle du CNPRI</a:t>
          </a:r>
        </a:p>
      </dgm:t>
    </dgm:pt>
    <dgm:pt modelId="{E201BB06-CF18-0C4D-8780-640FC7F1A070}" type="parTrans" cxnId="{E5AC1C04-0BF3-2149-8A87-0A19E1728324}">
      <dgm:prSet/>
      <dgm:spPr/>
      <dgm:t>
        <a:bodyPr/>
        <a:lstStyle/>
        <a:p>
          <a:endParaRPr lang="fr-FR"/>
        </a:p>
      </dgm:t>
    </dgm:pt>
    <dgm:pt modelId="{41CAEE8B-F2AF-4440-BDA1-54ACC1F7D006}" type="sibTrans" cxnId="{E5AC1C04-0BF3-2149-8A87-0A19E1728324}">
      <dgm:prSet/>
      <dgm:spPr/>
      <dgm:t>
        <a:bodyPr/>
        <a:lstStyle/>
        <a:p>
          <a:endParaRPr lang="fr-FR"/>
        </a:p>
      </dgm:t>
    </dgm:pt>
    <dgm:pt modelId="{E0B18CD0-E1A5-E34D-9798-1D081428C1F8}">
      <dgm:prSet phldrT="[Texte]" custT="1"/>
      <dgm:spPr/>
      <dgm:t>
        <a:bodyPr/>
        <a:lstStyle/>
        <a:p>
          <a:r>
            <a:rPr lang="fr-FR" sz="3200" dirty="0"/>
            <a:t>Conclusion</a:t>
          </a:r>
          <a:endParaRPr lang="fr-FR" sz="2000" dirty="0"/>
        </a:p>
      </dgm:t>
    </dgm:pt>
    <dgm:pt modelId="{B0200C50-71B2-0E42-BD9A-62E58240F5AF}" type="parTrans" cxnId="{EB6F85BF-56E1-8444-951B-090D156245F2}">
      <dgm:prSet/>
      <dgm:spPr/>
      <dgm:t>
        <a:bodyPr/>
        <a:lstStyle/>
        <a:p>
          <a:endParaRPr lang="fr-FR"/>
        </a:p>
      </dgm:t>
    </dgm:pt>
    <dgm:pt modelId="{C9ADE95C-E928-F742-B16A-2E441D1F6F49}" type="sibTrans" cxnId="{EB6F85BF-56E1-8444-951B-090D156245F2}">
      <dgm:prSet/>
      <dgm:spPr/>
      <dgm:t>
        <a:bodyPr/>
        <a:lstStyle/>
        <a:p>
          <a:endParaRPr lang="fr-FR"/>
        </a:p>
      </dgm:t>
    </dgm:pt>
    <dgm:pt modelId="{F3A1DB04-B99D-0044-BCB2-8C52614B3358}">
      <dgm:prSet phldrT="[Texte]" custT="1"/>
      <dgm:spPr/>
      <dgm:t>
        <a:bodyPr/>
        <a:lstStyle/>
        <a:p>
          <a:r>
            <a:rPr lang="fr-FR" sz="3200" dirty="0"/>
            <a:t>Références à lire : Normes et Directives de l'AIEA</a:t>
          </a:r>
        </a:p>
      </dgm:t>
    </dgm:pt>
    <dgm:pt modelId="{7103DE1B-AB6B-1149-AD47-3A62003AF5DC}" type="parTrans" cxnId="{68706E4E-28A5-3D41-AAB2-2CA0945DAD9D}">
      <dgm:prSet/>
      <dgm:spPr/>
      <dgm:t>
        <a:bodyPr/>
        <a:lstStyle/>
        <a:p>
          <a:endParaRPr lang="fr-FR"/>
        </a:p>
      </dgm:t>
    </dgm:pt>
    <dgm:pt modelId="{0E28B6DF-9740-6241-BF86-31C7EEECA9D6}" type="sibTrans" cxnId="{68706E4E-28A5-3D41-AAB2-2CA0945DAD9D}">
      <dgm:prSet/>
      <dgm:spPr/>
      <dgm:t>
        <a:bodyPr/>
        <a:lstStyle/>
        <a:p>
          <a:endParaRPr lang="fr-FR"/>
        </a:p>
      </dgm:t>
    </dgm:pt>
    <dgm:pt modelId="{27C50434-6AA0-F04E-A8A0-9DB6676270C0}" type="pres">
      <dgm:prSet presAssocID="{C1DC9928-1445-0340-B751-01FEAA5A7061}" presName="Name0" presStyleCnt="0">
        <dgm:presLayoutVars>
          <dgm:chMax val="7"/>
          <dgm:dir/>
          <dgm:animLvl val="lvl"/>
          <dgm:resizeHandles val="exact"/>
        </dgm:presLayoutVars>
      </dgm:prSet>
      <dgm:spPr/>
    </dgm:pt>
    <dgm:pt modelId="{07BA9E88-389E-EE40-84EC-E32AE00E97E8}" type="pres">
      <dgm:prSet presAssocID="{F05D0479-C263-A04B-BA01-07B70327A417}" presName="circle1" presStyleLbl="node1" presStyleIdx="0" presStyleCnt="7"/>
      <dgm:spPr/>
    </dgm:pt>
    <dgm:pt modelId="{53344E09-D370-4A43-BD64-C1358CEDB7D1}" type="pres">
      <dgm:prSet presAssocID="{F05D0479-C263-A04B-BA01-07B70327A417}" presName="space" presStyleCnt="0"/>
      <dgm:spPr/>
    </dgm:pt>
    <dgm:pt modelId="{2337E7C7-6B2F-344E-96BF-CF0AA9456861}" type="pres">
      <dgm:prSet presAssocID="{F05D0479-C263-A04B-BA01-07B70327A417}" presName="rect1" presStyleLbl="alignAcc1" presStyleIdx="0" presStyleCnt="7"/>
      <dgm:spPr/>
    </dgm:pt>
    <dgm:pt modelId="{DBE646E2-E9FA-774E-8505-45FE882FC4B2}" type="pres">
      <dgm:prSet presAssocID="{C33C0AA2-4981-9E47-895C-D4438D309447}" presName="vertSpace2" presStyleLbl="node1" presStyleIdx="0" presStyleCnt="7"/>
      <dgm:spPr/>
    </dgm:pt>
    <dgm:pt modelId="{CF0A7CC3-DF05-1D4B-A883-CAA60A7B7764}" type="pres">
      <dgm:prSet presAssocID="{C33C0AA2-4981-9E47-895C-D4438D309447}" presName="circle2" presStyleLbl="node1" presStyleIdx="1" presStyleCnt="7"/>
      <dgm:spPr/>
    </dgm:pt>
    <dgm:pt modelId="{49786E8A-CF4D-564A-A237-9D63F56E8502}" type="pres">
      <dgm:prSet presAssocID="{C33C0AA2-4981-9E47-895C-D4438D309447}" presName="rect2" presStyleLbl="alignAcc1" presStyleIdx="1" presStyleCnt="7"/>
      <dgm:spPr/>
    </dgm:pt>
    <dgm:pt modelId="{64E3F6ED-CA20-E84A-AC75-3CBC70E23610}" type="pres">
      <dgm:prSet presAssocID="{96DC5CFC-999A-2049-B780-029ADA6031F0}" presName="vertSpace3" presStyleLbl="node1" presStyleIdx="1" presStyleCnt="7"/>
      <dgm:spPr/>
    </dgm:pt>
    <dgm:pt modelId="{9DBDEA00-397A-2944-8904-D0CEAED2FD1C}" type="pres">
      <dgm:prSet presAssocID="{96DC5CFC-999A-2049-B780-029ADA6031F0}" presName="circle3" presStyleLbl="node1" presStyleIdx="2" presStyleCnt="7"/>
      <dgm:spPr/>
    </dgm:pt>
    <dgm:pt modelId="{2DC55649-1652-BD43-993B-62B0B3F21919}" type="pres">
      <dgm:prSet presAssocID="{96DC5CFC-999A-2049-B780-029ADA6031F0}" presName="rect3" presStyleLbl="alignAcc1" presStyleIdx="2" presStyleCnt="7"/>
      <dgm:spPr/>
    </dgm:pt>
    <dgm:pt modelId="{65959EB3-1E2D-DF45-9785-421A5E755FF3}" type="pres">
      <dgm:prSet presAssocID="{0FC8C208-0E47-2643-8775-9AB89AD91797}" presName="vertSpace4" presStyleLbl="node1" presStyleIdx="2" presStyleCnt="7"/>
      <dgm:spPr/>
    </dgm:pt>
    <dgm:pt modelId="{18587204-127C-3749-984F-54F7CBBFF551}" type="pres">
      <dgm:prSet presAssocID="{0FC8C208-0E47-2643-8775-9AB89AD91797}" presName="circle4" presStyleLbl="node1" presStyleIdx="3" presStyleCnt="7"/>
      <dgm:spPr/>
    </dgm:pt>
    <dgm:pt modelId="{5D2A77E3-A61D-B44D-B6DF-5A8A070155D4}" type="pres">
      <dgm:prSet presAssocID="{0FC8C208-0E47-2643-8775-9AB89AD91797}" presName="rect4" presStyleLbl="alignAcc1" presStyleIdx="3" presStyleCnt="7"/>
      <dgm:spPr/>
    </dgm:pt>
    <dgm:pt modelId="{957C16D6-7F7D-6A48-89B8-EC15E844054C}" type="pres">
      <dgm:prSet presAssocID="{89ED95F4-9634-EB45-AD43-BAE6F0A05575}" presName="vertSpace5" presStyleLbl="node1" presStyleIdx="3" presStyleCnt="7"/>
      <dgm:spPr/>
    </dgm:pt>
    <dgm:pt modelId="{B54F7C66-23AC-3549-8E85-C92D888F9578}" type="pres">
      <dgm:prSet presAssocID="{89ED95F4-9634-EB45-AD43-BAE6F0A05575}" presName="circle5" presStyleLbl="node1" presStyleIdx="4" presStyleCnt="7"/>
      <dgm:spPr/>
    </dgm:pt>
    <dgm:pt modelId="{5F488AAE-46F5-414F-B311-CEB0EAA13E3B}" type="pres">
      <dgm:prSet presAssocID="{89ED95F4-9634-EB45-AD43-BAE6F0A05575}" presName="rect5" presStyleLbl="alignAcc1" presStyleIdx="4" presStyleCnt="7"/>
      <dgm:spPr/>
    </dgm:pt>
    <dgm:pt modelId="{F12DD9AB-03F8-7446-90F2-B782CCA4AB3E}" type="pres">
      <dgm:prSet presAssocID="{E0B18CD0-E1A5-E34D-9798-1D081428C1F8}" presName="vertSpace6" presStyleLbl="node1" presStyleIdx="4" presStyleCnt="7"/>
      <dgm:spPr/>
    </dgm:pt>
    <dgm:pt modelId="{99E537E0-3F81-2940-B8B8-9B8D1706EE65}" type="pres">
      <dgm:prSet presAssocID="{E0B18CD0-E1A5-E34D-9798-1D081428C1F8}" presName="circle6" presStyleLbl="node1" presStyleIdx="5" presStyleCnt="7"/>
      <dgm:spPr/>
    </dgm:pt>
    <dgm:pt modelId="{A4ACF712-6DCE-2948-BC31-1D1829BF57CB}" type="pres">
      <dgm:prSet presAssocID="{E0B18CD0-E1A5-E34D-9798-1D081428C1F8}" presName="rect6" presStyleLbl="alignAcc1" presStyleIdx="5" presStyleCnt="7"/>
      <dgm:spPr/>
    </dgm:pt>
    <dgm:pt modelId="{68AAEF44-3AE1-C14A-83D7-6A38EF19AD8C}" type="pres">
      <dgm:prSet presAssocID="{F3A1DB04-B99D-0044-BCB2-8C52614B3358}" presName="vertSpace7" presStyleLbl="node1" presStyleIdx="5" presStyleCnt="7"/>
      <dgm:spPr/>
    </dgm:pt>
    <dgm:pt modelId="{0C759204-1A05-134B-A72A-7C080A449E24}" type="pres">
      <dgm:prSet presAssocID="{F3A1DB04-B99D-0044-BCB2-8C52614B3358}" presName="circle7" presStyleLbl="node1" presStyleIdx="6" presStyleCnt="7"/>
      <dgm:spPr/>
    </dgm:pt>
    <dgm:pt modelId="{4D6137DA-1364-A84D-BB10-6C6E575CF711}" type="pres">
      <dgm:prSet presAssocID="{F3A1DB04-B99D-0044-BCB2-8C52614B3358}" presName="rect7" presStyleLbl="alignAcc1" presStyleIdx="6" presStyleCnt="7"/>
      <dgm:spPr/>
    </dgm:pt>
    <dgm:pt modelId="{F9271DF8-00B8-C541-95E0-8EE1B9239E08}" type="pres">
      <dgm:prSet presAssocID="{F05D0479-C263-A04B-BA01-07B70327A417}" presName="rect1ParTxNoCh" presStyleLbl="alignAcc1" presStyleIdx="6" presStyleCnt="7">
        <dgm:presLayoutVars>
          <dgm:chMax val="1"/>
          <dgm:bulletEnabled val="1"/>
        </dgm:presLayoutVars>
      </dgm:prSet>
      <dgm:spPr/>
    </dgm:pt>
    <dgm:pt modelId="{78B56992-EB55-AB47-8421-8C2ED7D7BF90}" type="pres">
      <dgm:prSet presAssocID="{C33C0AA2-4981-9E47-895C-D4438D309447}" presName="rect2ParTxNoCh" presStyleLbl="alignAcc1" presStyleIdx="6" presStyleCnt="7">
        <dgm:presLayoutVars>
          <dgm:chMax val="1"/>
          <dgm:bulletEnabled val="1"/>
        </dgm:presLayoutVars>
      </dgm:prSet>
      <dgm:spPr/>
    </dgm:pt>
    <dgm:pt modelId="{62C49C5C-3FCF-A74B-80BF-E5B8544B88A3}" type="pres">
      <dgm:prSet presAssocID="{96DC5CFC-999A-2049-B780-029ADA6031F0}" presName="rect3ParTxNoCh" presStyleLbl="alignAcc1" presStyleIdx="6" presStyleCnt="7">
        <dgm:presLayoutVars>
          <dgm:chMax val="1"/>
          <dgm:bulletEnabled val="1"/>
        </dgm:presLayoutVars>
      </dgm:prSet>
      <dgm:spPr/>
    </dgm:pt>
    <dgm:pt modelId="{1EBB1E7E-6D30-D941-9776-F727797F0207}" type="pres">
      <dgm:prSet presAssocID="{0FC8C208-0E47-2643-8775-9AB89AD91797}" presName="rect4ParTxNoCh" presStyleLbl="alignAcc1" presStyleIdx="6" presStyleCnt="7">
        <dgm:presLayoutVars>
          <dgm:chMax val="1"/>
          <dgm:bulletEnabled val="1"/>
        </dgm:presLayoutVars>
      </dgm:prSet>
      <dgm:spPr/>
    </dgm:pt>
    <dgm:pt modelId="{AF85314B-6BAD-F546-B168-58C613818A5C}" type="pres">
      <dgm:prSet presAssocID="{89ED95F4-9634-EB45-AD43-BAE6F0A05575}" presName="rect5ParTxNoCh" presStyleLbl="alignAcc1" presStyleIdx="6" presStyleCnt="7">
        <dgm:presLayoutVars>
          <dgm:chMax val="1"/>
          <dgm:bulletEnabled val="1"/>
        </dgm:presLayoutVars>
      </dgm:prSet>
      <dgm:spPr/>
    </dgm:pt>
    <dgm:pt modelId="{718E5270-544B-0341-BD51-4BC8FBE31183}" type="pres">
      <dgm:prSet presAssocID="{E0B18CD0-E1A5-E34D-9798-1D081428C1F8}" presName="rect6ParTxNoCh" presStyleLbl="alignAcc1" presStyleIdx="6" presStyleCnt="7">
        <dgm:presLayoutVars>
          <dgm:chMax val="1"/>
          <dgm:bulletEnabled val="1"/>
        </dgm:presLayoutVars>
      </dgm:prSet>
      <dgm:spPr/>
    </dgm:pt>
    <dgm:pt modelId="{0DD977B1-510F-D749-86B8-A4F7A3F2609C}" type="pres">
      <dgm:prSet presAssocID="{F3A1DB04-B99D-0044-BCB2-8C52614B3358}" presName="rect7ParTxNoCh" presStyleLbl="alignAcc1" presStyleIdx="6" presStyleCnt="7">
        <dgm:presLayoutVars>
          <dgm:chMax val="1"/>
          <dgm:bulletEnabled val="1"/>
        </dgm:presLayoutVars>
      </dgm:prSet>
      <dgm:spPr/>
    </dgm:pt>
  </dgm:ptLst>
  <dgm:cxnLst>
    <dgm:cxn modelId="{6BEEB702-2799-CB4F-BDD1-3B2BC3983C56}" type="presOf" srcId="{E0B18CD0-E1A5-E34D-9798-1D081428C1F8}" destId="{718E5270-544B-0341-BD51-4BC8FBE31183}" srcOrd="1" destOrd="0" presId="urn:microsoft.com/office/officeart/2005/8/layout/target3"/>
    <dgm:cxn modelId="{E5AC1C04-0BF3-2149-8A87-0A19E1728324}" srcId="{C1DC9928-1445-0340-B751-01FEAA5A7061}" destId="{89ED95F4-9634-EB45-AD43-BAE6F0A05575}" srcOrd="4" destOrd="0" parTransId="{E201BB06-CF18-0C4D-8780-640FC7F1A070}" sibTransId="{41CAEE8B-F2AF-4440-BDA1-54ACC1F7D006}"/>
    <dgm:cxn modelId="{535CE105-60B1-524A-BDFC-A6020A5DC396}" type="presOf" srcId="{89ED95F4-9634-EB45-AD43-BAE6F0A05575}" destId="{AF85314B-6BAD-F546-B168-58C613818A5C}" srcOrd="1" destOrd="0" presId="urn:microsoft.com/office/officeart/2005/8/layout/target3"/>
    <dgm:cxn modelId="{16489B1D-E118-804C-A1CF-DB19934A14C4}" type="presOf" srcId="{F05D0479-C263-A04B-BA01-07B70327A417}" destId="{2337E7C7-6B2F-344E-96BF-CF0AA9456861}" srcOrd="0" destOrd="0" presId="urn:microsoft.com/office/officeart/2005/8/layout/target3"/>
    <dgm:cxn modelId="{6B3C6B21-17F2-B542-A17C-6AAAECCBFB5B}" srcId="{C1DC9928-1445-0340-B751-01FEAA5A7061}" destId="{96DC5CFC-999A-2049-B780-029ADA6031F0}" srcOrd="2" destOrd="0" parTransId="{99CC6A2E-73C6-9B40-A94D-C007EA3601F2}" sibTransId="{C2CF46D8-C758-FF4D-A22C-D1F77B23B849}"/>
    <dgm:cxn modelId="{7576A138-57AA-B24E-BD7B-68B70B7F9061}" type="presOf" srcId="{C1DC9928-1445-0340-B751-01FEAA5A7061}" destId="{27C50434-6AA0-F04E-A8A0-9DB6676270C0}" srcOrd="0" destOrd="0" presId="urn:microsoft.com/office/officeart/2005/8/layout/target3"/>
    <dgm:cxn modelId="{68706E4E-28A5-3D41-AAB2-2CA0945DAD9D}" srcId="{C1DC9928-1445-0340-B751-01FEAA5A7061}" destId="{F3A1DB04-B99D-0044-BCB2-8C52614B3358}" srcOrd="6" destOrd="0" parTransId="{7103DE1B-AB6B-1149-AD47-3A62003AF5DC}" sibTransId="{0E28B6DF-9740-6241-BF86-31C7EEECA9D6}"/>
    <dgm:cxn modelId="{D912F451-0218-224B-B8A8-18C9994BB84A}" type="presOf" srcId="{96DC5CFC-999A-2049-B780-029ADA6031F0}" destId="{62C49C5C-3FCF-A74B-80BF-E5B8544B88A3}" srcOrd="1" destOrd="0" presId="urn:microsoft.com/office/officeart/2005/8/layout/target3"/>
    <dgm:cxn modelId="{FF8D945C-91B0-D04A-A4F0-EE21E5E3C085}" type="presOf" srcId="{F3A1DB04-B99D-0044-BCB2-8C52614B3358}" destId="{4D6137DA-1364-A84D-BB10-6C6E575CF711}" srcOrd="0" destOrd="0" presId="urn:microsoft.com/office/officeart/2005/8/layout/target3"/>
    <dgm:cxn modelId="{1837B673-6361-5B40-9A02-1258260491D3}" srcId="{C1DC9928-1445-0340-B751-01FEAA5A7061}" destId="{0FC8C208-0E47-2643-8775-9AB89AD91797}" srcOrd="3" destOrd="0" parTransId="{7FE249AA-6CB6-094E-A4DC-D00133058C2F}" sibTransId="{1F4195CA-FEA3-F44F-A9CE-74047499D747}"/>
    <dgm:cxn modelId="{AB54E275-E6A3-2F40-9959-D64A7CB887D4}" type="presOf" srcId="{0FC8C208-0E47-2643-8775-9AB89AD91797}" destId="{1EBB1E7E-6D30-D941-9776-F727797F0207}" srcOrd="1" destOrd="0" presId="urn:microsoft.com/office/officeart/2005/8/layout/target3"/>
    <dgm:cxn modelId="{8CDFD576-6D27-3740-8091-0816F3EE8675}" type="presOf" srcId="{96DC5CFC-999A-2049-B780-029ADA6031F0}" destId="{2DC55649-1652-BD43-993B-62B0B3F21919}" srcOrd="0" destOrd="0" presId="urn:microsoft.com/office/officeart/2005/8/layout/target3"/>
    <dgm:cxn modelId="{92723B78-FE5B-5246-864E-26386ECCB1DD}" type="presOf" srcId="{E0B18CD0-E1A5-E34D-9798-1D081428C1F8}" destId="{A4ACF712-6DCE-2948-BC31-1D1829BF57CB}" srcOrd="0" destOrd="0" presId="urn:microsoft.com/office/officeart/2005/8/layout/target3"/>
    <dgm:cxn modelId="{40185080-E580-134E-85F7-FD83B1502005}" type="presOf" srcId="{C33C0AA2-4981-9E47-895C-D4438D309447}" destId="{78B56992-EB55-AB47-8421-8C2ED7D7BF90}" srcOrd="1" destOrd="0" presId="urn:microsoft.com/office/officeart/2005/8/layout/target3"/>
    <dgm:cxn modelId="{7CAC5494-B655-334D-AA37-6C38BD1B78FE}" type="presOf" srcId="{C33C0AA2-4981-9E47-895C-D4438D309447}" destId="{49786E8A-CF4D-564A-A237-9D63F56E8502}" srcOrd="0" destOrd="0" presId="urn:microsoft.com/office/officeart/2005/8/layout/target3"/>
    <dgm:cxn modelId="{07A8539A-BE8E-7F4C-8D3E-E3F3FC04844B}" type="presOf" srcId="{0FC8C208-0E47-2643-8775-9AB89AD91797}" destId="{5D2A77E3-A61D-B44D-B6DF-5A8A070155D4}" srcOrd="0" destOrd="0" presId="urn:microsoft.com/office/officeart/2005/8/layout/target3"/>
    <dgm:cxn modelId="{5D623A9B-FE7D-2249-89AC-8AD8A6F3D8C1}" srcId="{C1DC9928-1445-0340-B751-01FEAA5A7061}" destId="{F05D0479-C263-A04B-BA01-07B70327A417}" srcOrd="0" destOrd="0" parTransId="{A171CD0A-F900-ED48-BF09-75415487200C}" sibTransId="{566F972A-53C0-EF4F-B2FF-55EFE4BEB2DD}"/>
    <dgm:cxn modelId="{33B63DA4-0604-4A44-A765-DF0E94DB1FB4}" srcId="{C1DC9928-1445-0340-B751-01FEAA5A7061}" destId="{C33C0AA2-4981-9E47-895C-D4438D309447}" srcOrd="1" destOrd="0" parTransId="{1E9EAC45-E9E9-BC40-B52F-5D763EAF48D3}" sibTransId="{86BCD858-29F3-D24E-ABC4-6B3FAC7C6369}"/>
    <dgm:cxn modelId="{E8D90EB1-9A14-B844-B9BA-8A235988FD26}" type="presOf" srcId="{89ED95F4-9634-EB45-AD43-BAE6F0A05575}" destId="{5F488AAE-46F5-414F-B311-CEB0EAA13E3B}" srcOrd="0" destOrd="0" presId="urn:microsoft.com/office/officeart/2005/8/layout/target3"/>
    <dgm:cxn modelId="{EB6F85BF-56E1-8444-951B-090D156245F2}" srcId="{C1DC9928-1445-0340-B751-01FEAA5A7061}" destId="{E0B18CD0-E1A5-E34D-9798-1D081428C1F8}" srcOrd="5" destOrd="0" parTransId="{B0200C50-71B2-0E42-BD9A-62E58240F5AF}" sibTransId="{C9ADE95C-E928-F742-B16A-2E441D1F6F49}"/>
    <dgm:cxn modelId="{E9779CC4-EB21-644B-AD81-9922507C7244}" type="presOf" srcId="{F3A1DB04-B99D-0044-BCB2-8C52614B3358}" destId="{0DD977B1-510F-D749-86B8-A4F7A3F2609C}" srcOrd="1" destOrd="0" presId="urn:microsoft.com/office/officeart/2005/8/layout/target3"/>
    <dgm:cxn modelId="{61537CE4-3C9C-9D49-8D81-00B525AC3EC0}" type="presOf" srcId="{F05D0479-C263-A04B-BA01-07B70327A417}" destId="{F9271DF8-00B8-C541-95E0-8EE1B9239E08}" srcOrd="1" destOrd="0" presId="urn:microsoft.com/office/officeart/2005/8/layout/target3"/>
    <dgm:cxn modelId="{1244E28C-1F32-E64C-B4CF-3211C1584862}" type="presParOf" srcId="{27C50434-6AA0-F04E-A8A0-9DB6676270C0}" destId="{07BA9E88-389E-EE40-84EC-E32AE00E97E8}" srcOrd="0" destOrd="0" presId="urn:microsoft.com/office/officeart/2005/8/layout/target3"/>
    <dgm:cxn modelId="{388F9692-A8FE-C04F-BB96-30B4C2781226}" type="presParOf" srcId="{27C50434-6AA0-F04E-A8A0-9DB6676270C0}" destId="{53344E09-D370-4A43-BD64-C1358CEDB7D1}" srcOrd="1" destOrd="0" presId="urn:microsoft.com/office/officeart/2005/8/layout/target3"/>
    <dgm:cxn modelId="{6D117F6A-26C8-0345-A2DF-8B4ED32D1DC1}" type="presParOf" srcId="{27C50434-6AA0-F04E-A8A0-9DB6676270C0}" destId="{2337E7C7-6B2F-344E-96BF-CF0AA9456861}" srcOrd="2" destOrd="0" presId="urn:microsoft.com/office/officeart/2005/8/layout/target3"/>
    <dgm:cxn modelId="{7C52CEC3-5B5F-E848-A581-13143ACABEF6}" type="presParOf" srcId="{27C50434-6AA0-F04E-A8A0-9DB6676270C0}" destId="{DBE646E2-E9FA-774E-8505-45FE882FC4B2}" srcOrd="3" destOrd="0" presId="urn:microsoft.com/office/officeart/2005/8/layout/target3"/>
    <dgm:cxn modelId="{0B389D93-D312-F546-A4E4-CA68068BF036}" type="presParOf" srcId="{27C50434-6AA0-F04E-A8A0-9DB6676270C0}" destId="{CF0A7CC3-DF05-1D4B-A883-CAA60A7B7764}" srcOrd="4" destOrd="0" presId="urn:microsoft.com/office/officeart/2005/8/layout/target3"/>
    <dgm:cxn modelId="{0086BD05-7896-F04B-BA94-2EBF967D6DE7}" type="presParOf" srcId="{27C50434-6AA0-F04E-A8A0-9DB6676270C0}" destId="{49786E8A-CF4D-564A-A237-9D63F56E8502}" srcOrd="5" destOrd="0" presId="urn:microsoft.com/office/officeart/2005/8/layout/target3"/>
    <dgm:cxn modelId="{433D1A65-40F7-6C46-BB99-D1B9ACCE29FA}" type="presParOf" srcId="{27C50434-6AA0-F04E-A8A0-9DB6676270C0}" destId="{64E3F6ED-CA20-E84A-AC75-3CBC70E23610}" srcOrd="6" destOrd="0" presId="urn:microsoft.com/office/officeart/2005/8/layout/target3"/>
    <dgm:cxn modelId="{2B482669-1221-D147-B704-D77FDBBDA356}" type="presParOf" srcId="{27C50434-6AA0-F04E-A8A0-9DB6676270C0}" destId="{9DBDEA00-397A-2944-8904-D0CEAED2FD1C}" srcOrd="7" destOrd="0" presId="urn:microsoft.com/office/officeart/2005/8/layout/target3"/>
    <dgm:cxn modelId="{504CC0DD-416B-3444-AFEB-771EE4598066}" type="presParOf" srcId="{27C50434-6AA0-F04E-A8A0-9DB6676270C0}" destId="{2DC55649-1652-BD43-993B-62B0B3F21919}" srcOrd="8" destOrd="0" presId="urn:microsoft.com/office/officeart/2005/8/layout/target3"/>
    <dgm:cxn modelId="{E9B2F17C-1EB7-3747-B225-77FF74355CE0}" type="presParOf" srcId="{27C50434-6AA0-F04E-A8A0-9DB6676270C0}" destId="{65959EB3-1E2D-DF45-9785-421A5E755FF3}" srcOrd="9" destOrd="0" presId="urn:microsoft.com/office/officeart/2005/8/layout/target3"/>
    <dgm:cxn modelId="{06E9A8F5-E2BC-F84C-A0AF-923CAB518869}" type="presParOf" srcId="{27C50434-6AA0-F04E-A8A0-9DB6676270C0}" destId="{18587204-127C-3749-984F-54F7CBBFF551}" srcOrd="10" destOrd="0" presId="urn:microsoft.com/office/officeart/2005/8/layout/target3"/>
    <dgm:cxn modelId="{352CAD4F-3081-CD4D-83C0-A3D8B6C58BD2}" type="presParOf" srcId="{27C50434-6AA0-F04E-A8A0-9DB6676270C0}" destId="{5D2A77E3-A61D-B44D-B6DF-5A8A070155D4}" srcOrd="11" destOrd="0" presId="urn:microsoft.com/office/officeart/2005/8/layout/target3"/>
    <dgm:cxn modelId="{C5069DF1-C2E5-7D40-AA30-8EA8B19DAF9B}" type="presParOf" srcId="{27C50434-6AA0-F04E-A8A0-9DB6676270C0}" destId="{957C16D6-7F7D-6A48-89B8-EC15E844054C}" srcOrd="12" destOrd="0" presId="urn:microsoft.com/office/officeart/2005/8/layout/target3"/>
    <dgm:cxn modelId="{BA1B6EE4-9045-CC45-B455-C633A8D0B68A}" type="presParOf" srcId="{27C50434-6AA0-F04E-A8A0-9DB6676270C0}" destId="{B54F7C66-23AC-3549-8E85-C92D888F9578}" srcOrd="13" destOrd="0" presId="urn:microsoft.com/office/officeart/2005/8/layout/target3"/>
    <dgm:cxn modelId="{5AF14A24-03D9-DC48-940E-EF83C41A2835}" type="presParOf" srcId="{27C50434-6AA0-F04E-A8A0-9DB6676270C0}" destId="{5F488AAE-46F5-414F-B311-CEB0EAA13E3B}" srcOrd="14" destOrd="0" presId="urn:microsoft.com/office/officeart/2005/8/layout/target3"/>
    <dgm:cxn modelId="{4F49E4D9-9111-4A43-9A9B-8FD523EDD57E}" type="presParOf" srcId="{27C50434-6AA0-F04E-A8A0-9DB6676270C0}" destId="{F12DD9AB-03F8-7446-90F2-B782CCA4AB3E}" srcOrd="15" destOrd="0" presId="urn:microsoft.com/office/officeart/2005/8/layout/target3"/>
    <dgm:cxn modelId="{B4F651F3-2567-0046-BB3C-74D8EC48F811}" type="presParOf" srcId="{27C50434-6AA0-F04E-A8A0-9DB6676270C0}" destId="{99E537E0-3F81-2940-B8B8-9B8D1706EE65}" srcOrd="16" destOrd="0" presId="urn:microsoft.com/office/officeart/2005/8/layout/target3"/>
    <dgm:cxn modelId="{BCAB62D8-E205-4049-9D59-9C0D86BC726C}" type="presParOf" srcId="{27C50434-6AA0-F04E-A8A0-9DB6676270C0}" destId="{A4ACF712-6DCE-2948-BC31-1D1829BF57CB}" srcOrd="17" destOrd="0" presId="urn:microsoft.com/office/officeart/2005/8/layout/target3"/>
    <dgm:cxn modelId="{123C3003-D95E-1C45-8085-B63CF9A5D727}" type="presParOf" srcId="{27C50434-6AA0-F04E-A8A0-9DB6676270C0}" destId="{68AAEF44-3AE1-C14A-83D7-6A38EF19AD8C}" srcOrd="18" destOrd="0" presId="urn:microsoft.com/office/officeart/2005/8/layout/target3"/>
    <dgm:cxn modelId="{49A270EC-B91F-BF45-ABC2-A98FE60B9CA3}" type="presParOf" srcId="{27C50434-6AA0-F04E-A8A0-9DB6676270C0}" destId="{0C759204-1A05-134B-A72A-7C080A449E24}" srcOrd="19" destOrd="0" presId="urn:microsoft.com/office/officeart/2005/8/layout/target3"/>
    <dgm:cxn modelId="{4586FE11-084C-AC48-9261-CB90F1908C9E}" type="presParOf" srcId="{27C50434-6AA0-F04E-A8A0-9DB6676270C0}" destId="{4D6137DA-1364-A84D-BB10-6C6E575CF711}" srcOrd="20" destOrd="0" presId="urn:microsoft.com/office/officeart/2005/8/layout/target3"/>
    <dgm:cxn modelId="{F19E56C1-041B-6545-A190-3F41AF65C2CC}" type="presParOf" srcId="{27C50434-6AA0-F04E-A8A0-9DB6676270C0}" destId="{F9271DF8-00B8-C541-95E0-8EE1B9239E08}" srcOrd="21" destOrd="0" presId="urn:microsoft.com/office/officeart/2005/8/layout/target3"/>
    <dgm:cxn modelId="{BEBE21CB-028A-2641-8AB0-521B37C06858}" type="presParOf" srcId="{27C50434-6AA0-F04E-A8A0-9DB6676270C0}" destId="{78B56992-EB55-AB47-8421-8C2ED7D7BF90}" srcOrd="22" destOrd="0" presId="urn:microsoft.com/office/officeart/2005/8/layout/target3"/>
    <dgm:cxn modelId="{101624CE-311E-4B43-98FA-8775346F2372}" type="presParOf" srcId="{27C50434-6AA0-F04E-A8A0-9DB6676270C0}" destId="{62C49C5C-3FCF-A74B-80BF-E5B8544B88A3}" srcOrd="23" destOrd="0" presId="urn:microsoft.com/office/officeart/2005/8/layout/target3"/>
    <dgm:cxn modelId="{1ABBE825-0E62-5E41-97B3-815A740E17AF}" type="presParOf" srcId="{27C50434-6AA0-F04E-A8A0-9DB6676270C0}" destId="{1EBB1E7E-6D30-D941-9776-F727797F0207}" srcOrd="24" destOrd="0" presId="urn:microsoft.com/office/officeart/2005/8/layout/target3"/>
    <dgm:cxn modelId="{D12FA338-A024-4A40-B7B8-7B5B6B42A412}" type="presParOf" srcId="{27C50434-6AA0-F04E-A8A0-9DB6676270C0}" destId="{AF85314B-6BAD-F546-B168-58C613818A5C}" srcOrd="25" destOrd="0" presId="urn:microsoft.com/office/officeart/2005/8/layout/target3"/>
    <dgm:cxn modelId="{ED53AD74-FEEB-804C-A549-B25530B1F607}" type="presParOf" srcId="{27C50434-6AA0-F04E-A8A0-9DB6676270C0}" destId="{718E5270-544B-0341-BD51-4BC8FBE31183}" srcOrd="26" destOrd="0" presId="urn:microsoft.com/office/officeart/2005/8/layout/target3"/>
    <dgm:cxn modelId="{39306651-21EA-144D-81FF-960D1588E43E}" type="presParOf" srcId="{27C50434-6AA0-F04E-A8A0-9DB6676270C0}" destId="{0DD977B1-510F-D749-86B8-A4F7A3F2609C}" srcOrd="27"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A9E88-389E-EE40-84EC-E32AE00E97E8}">
      <dsp:nvSpPr>
        <dsp:cNvPr id="0" name=""/>
        <dsp:cNvSpPr/>
      </dsp:nvSpPr>
      <dsp:spPr>
        <a:xfrm>
          <a:off x="0" y="0"/>
          <a:ext cx="4262184" cy="4262184"/>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7E7C7-6B2F-344E-96BF-CF0AA9456861}">
      <dsp:nvSpPr>
        <dsp:cNvPr id="0" name=""/>
        <dsp:cNvSpPr/>
      </dsp:nvSpPr>
      <dsp:spPr>
        <a:xfrm>
          <a:off x="2131092" y="0"/>
          <a:ext cx="8898523" cy="4262184"/>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b="0" kern="1200" dirty="0"/>
            <a:t>Introduction</a:t>
          </a:r>
          <a:endParaRPr lang="fr-CD" sz="3200" b="0" kern="1200" dirty="0"/>
        </a:p>
      </dsp:txBody>
      <dsp:txXfrm>
        <a:off x="2131092" y="0"/>
        <a:ext cx="8898523" cy="426217"/>
      </dsp:txXfrm>
    </dsp:sp>
    <dsp:sp modelId="{CF0A7CC3-DF05-1D4B-A883-CAA60A7B7764}">
      <dsp:nvSpPr>
        <dsp:cNvPr id="0" name=""/>
        <dsp:cNvSpPr/>
      </dsp:nvSpPr>
      <dsp:spPr>
        <a:xfrm>
          <a:off x="319663" y="426217"/>
          <a:ext cx="3622857" cy="3622857"/>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786E8A-CF4D-564A-A237-9D63F56E8502}">
      <dsp:nvSpPr>
        <dsp:cNvPr id="0" name=""/>
        <dsp:cNvSpPr/>
      </dsp:nvSpPr>
      <dsp:spPr>
        <a:xfrm>
          <a:off x="2131092" y="426217"/>
          <a:ext cx="8898523" cy="3622857"/>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b="0" kern="1200" dirty="0"/>
            <a:t>I. Le problème réglementaire (CNPRI)</a:t>
          </a:r>
          <a:endParaRPr lang="fr-CD" sz="3200" b="0" kern="1200" dirty="0"/>
        </a:p>
      </dsp:txBody>
      <dsp:txXfrm>
        <a:off x="2131092" y="426217"/>
        <a:ext cx="8898523" cy="426217"/>
      </dsp:txXfrm>
    </dsp:sp>
    <dsp:sp modelId="{9DBDEA00-397A-2944-8904-D0CEAED2FD1C}">
      <dsp:nvSpPr>
        <dsp:cNvPr id="0" name=""/>
        <dsp:cNvSpPr/>
      </dsp:nvSpPr>
      <dsp:spPr>
        <a:xfrm>
          <a:off x="639326" y="852435"/>
          <a:ext cx="2983530" cy="2983530"/>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C55649-1652-BD43-993B-62B0B3F21919}">
      <dsp:nvSpPr>
        <dsp:cNvPr id="0" name=""/>
        <dsp:cNvSpPr/>
      </dsp:nvSpPr>
      <dsp:spPr>
        <a:xfrm>
          <a:off x="2131092" y="852435"/>
          <a:ext cx="8898523" cy="298353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b="0" kern="1200" dirty="0"/>
            <a:t>II. Risques des remblais radioactifs</a:t>
          </a:r>
        </a:p>
      </dsp:txBody>
      <dsp:txXfrm>
        <a:off x="2131092" y="852435"/>
        <a:ext cx="8898523" cy="426217"/>
      </dsp:txXfrm>
    </dsp:sp>
    <dsp:sp modelId="{18587204-127C-3749-984F-54F7CBBFF551}">
      <dsp:nvSpPr>
        <dsp:cNvPr id="0" name=""/>
        <dsp:cNvSpPr/>
      </dsp:nvSpPr>
      <dsp:spPr>
        <a:xfrm>
          <a:off x="958990" y="1278653"/>
          <a:ext cx="2344203" cy="2344203"/>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2A77E3-A61D-B44D-B6DF-5A8A070155D4}">
      <dsp:nvSpPr>
        <dsp:cNvPr id="0" name=""/>
        <dsp:cNvSpPr/>
      </dsp:nvSpPr>
      <dsp:spPr>
        <a:xfrm>
          <a:off x="2131092" y="1278653"/>
          <a:ext cx="8898523" cy="2344203"/>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III. Les voies d'exposition RI de la population</a:t>
          </a:r>
        </a:p>
      </dsp:txBody>
      <dsp:txXfrm>
        <a:off x="2131092" y="1278653"/>
        <a:ext cx="8898523" cy="426222"/>
      </dsp:txXfrm>
    </dsp:sp>
    <dsp:sp modelId="{B54F7C66-23AC-3549-8E85-C92D888F9578}">
      <dsp:nvSpPr>
        <dsp:cNvPr id="0" name=""/>
        <dsp:cNvSpPr/>
      </dsp:nvSpPr>
      <dsp:spPr>
        <a:xfrm>
          <a:off x="1278656" y="1704875"/>
          <a:ext cx="1704871" cy="1704871"/>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488AAE-46F5-414F-B311-CEB0EAA13E3B}">
      <dsp:nvSpPr>
        <dsp:cNvPr id="0" name=""/>
        <dsp:cNvSpPr/>
      </dsp:nvSpPr>
      <dsp:spPr>
        <a:xfrm>
          <a:off x="2131092" y="1704875"/>
          <a:ext cx="8898523" cy="1704871"/>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IV. Les défis de la surveillance et le rôle du CNPRI</a:t>
          </a:r>
        </a:p>
      </dsp:txBody>
      <dsp:txXfrm>
        <a:off x="2131092" y="1704875"/>
        <a:ext cx="8898523" cy="426217"/>
      </dsp:txXfrm>
    </dsp:sp>
    <dsp:sp modelId="{99E537E0-3F81-2940-B8B8-9B8D1706EE65}">
      <dsp:nvSpPr>
        <dsp:cNvPr id="0" name=""/>
        <dsp:cNvSpPr/>
      </dsp:nvSpPr>
      <dsp:spPr>
        <a:xfrm>
          <a:off x="1598319" y="2131093"/>
          <a:ext cx="1065544" cy="1065544"/>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ACF712-6DCE-2948-BC31-1D1829BF57CB}">
      <dsp:nvSpPr>
        <dsp:cNvPr id="0" name=""/>
        <dsp:cNvSpPr/>
      </dsp:nvSpPr>
      <dsp:spPr>
        <a:xfrm>
          <a:off x="2131092" y="2131093"/>
          <a:ext cx="8898523" cy="1065544"/>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Conclusion</a:t>
          </a:r>
          <a:endParaRPr lang="fr-FR" sz="2000" kern="1200" dirty="0"/>
        </a:p>
      </dsp:txBody>
      <dsp:txXfrm>
        <a:off x="2131092" y="2131093"/>
        <a:ext cx="8898523" cy="426217"/>
      </dsp:txXfrm>
    </dsp:sp>
    <dsp:sp modelId="{0C759204-1A05-134B-A72A-7C080A449E24}">
      <dsp:nvSpPr>
        <dsp:cNvPr id="0" name=""/>
        <dsp:cNvSpPr/>
      </dsp:nvSpPr>
      <dsp:spPr>
        <a:xfrm>
          <a:off x="1917983" y="2557311"/>
          <a:ext cx="426217" cy="426217"/>
        </a:xfrm>
        <a:prstGeom prst="pie">
          <a:avLst>
            <a:gd name="adj1" fmla="val 54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6137DA-1364-A84D-BB10-6C6E575CF711}">
      <dsp:nvSpPr>
        <dsp:cNvPr id="0" name=""/>
        <dsp:cNvSpPr/>
      </dsp:nvSpPr>
      <dsp:spPr>
        <a:xfrm>
          <a:off x="2131092" y="2557311"/>
          <a:ext cx="8898523" cy="426217"/>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Références à lire : Normes et Directives de l'AIEA</a:t>
          </a:r>
        </a:p>
      </dsp:txBody>
      <dsp:txXfrm>
        <a:off x="2131092" y="2557311"/>
        <a:ext cx="8898523" cy="42621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EA3F540-FE87-41E9-A235-D9041E0E0A6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4C17DD8-84AF-4EB9-9557-AB1C0330B3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D658AD-667A-447C-9390-E71043034E97}" type="datetimeFigureOut">
              <a:rPr lang="fr-FR" smtClean="0"/>
              <a:t>15/07/2026</a:t>
            </a:fld>
            <a:endParaRPr lang="fr-FR"/>
          </a:p>
        </p:txBody>
      </p:sp>
      <p:sp>
        <p:nvSpPr>
          <p:cNvPr id="4" name="Espace réservé du pied de page 3">
            <a:extLst>
              <a:ext uri="{FF2B5EF4-FFF2-40B4-BE49-F238E27FC236}">
                <a16:creationId xmlns:a16="http://schemas.microsoft.com/office/drawing/2014/main" id="{6439DE42-9A3A-46E5-8973-C9B0B4C46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2BFFAC62-5CB8-4CC9-8DC9-D2E88251AB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EB129A-2B19-4071-964D-74643083C4E2}" type="slidenum">
              <a:rPr lang="fr-FR" smtClean="0"/>
              <a:t>‹N°›</a:t>
            </a:fld>
            <a:endParaRPr lang="fr-FR"/>
          </a:p>
        </p:txBody>
      </p:sp>
    </p:spTree>
    <p:extLst>
      <p:ext uri="{BB962C8B-B14F-4D97-AF65-F5344CB8AC3E}">
        <p14:creationId xmlns:p14="http://schemas.microsoft.com/office/powerpoint/2010/main" val="1011192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E04F4-FA29-4B09-BCF4-65FEC86DEAEF}" type="datetimeFigureOut">
              <a:rPr lang="fr-FR" smtClean="0"/>
              <a:t>15/07/2026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dirty="0"/>
              <a:t>Modifiez les styles du texte du masque</a:t>
            </a:r>
            <a:endParaRPr lang="fr-FR" dirty="0"/>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C17D2-97F6-442D-8E69-9D298721DAF2}" type="slidenum">
              <a:rPr lang="fr-FR" smtClean="0"/>
              <a:t>‹N°›</a:t>
            </a:fld>
            <a:endParaRPr lang="fr-FR" dirty="0"/>
          </a:p>
        </p:txBody>
      </p:sp>
    </p:spTree>
    <p:extLst>
      <p:ext uri="{BB962C8B-B14F-4D97-AF65-F5344CB8AC3E}">
        <p14:creationId xmlns:p14="http://schemas.microsoft.com/office/powerpoint/2010/main" val="1203421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F7C17D2-97F6-442D-8E69-9D298721DAF2}" type="slidenum">
              <a:rPr lang="fr-FR" smtClean="0"/>
              <a:t>1</a:t>
            </a:fld>
            <a:endParaRPr lang="fr-FR" dirty="0"/>
          </a:p>
        </p:txBody>
      </p:sp>
    </p:spTree>
    <p:extLst>
      <p:ext uri="{BB962C8B-B14F-4D97-AF65-F5344CB8AC3E}">
        <p14:creationId xmlns:p14="http://schemas.microsoft.com/office/powerpoint/2010/main" val="1011985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9B8EB-10F7-A8CB-3677-42C40030FD6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D6CD758-07FD-57D0-F7D6-B408026E4FD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A1B623-9E65-D206-3CAC-50C84A31AF4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B3EA088-99C7-F198-10D8-E27C2D871A87}"/>
              </a:ext>
            </a:extLst>
          </p:cNvPr>
          <p:cNvSpPr>
            <a:spLocks noGrp="1"/>
          </p:cNvSpPr>
          <p:nvPr>
            <p:ph type="sldNum" sz="quarter" idx="5"/>
          </p:nvPr>
        </p:nvSpPr>
        <p:spPr/>
        <p:txBody>
          <a:bodyPr/>
          <a:lstStyle/>
          <a:p>
            <a:fld id="{0F7C17D2-97F6-442D-8E69-9D298721DAF2}" type="slidenum">
              <a:rPr lang="fr-FR" smtClean="0"/>
              <a:t>10</a:t>
            </a:fld>
            <a:endParaRPr lang="fr-FR"/>
          </a:p>
        </p:txBody>
      </p:sp>
    </p:spTree>
    <p:extLst>
      <p:ext uri="{BB962C8B-B14F-4D97-AF65-F5344CB8AC3E}">
        <p14:creationId xmlns:p14="http://schemas.microsoft.com/office/powerpoint/2010/main" val="1010815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68B00-F66D-6FB6-EE70-068A526E8AA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A0BCA4-64B7-B4B8-8616-E3A4E23A1F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036172-EA55-B574-D147-30A05900BAF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AE76065-4AE5-45B6-7883-27B696BC59F7}"/>
              </a:ext>
            </a:extLst>
          </p:cNvPr>
          <p:cNvSpPr>
            <a:spLocks noGrp="1"/>
          </p:cNvSpPr>
          <p:nvPr>
            <p:ph type="sldNum" sz="quarter" idx="5"/>
          </p:nvPr>
        </p:nvSpPr>
        <p:spPr/>
        <p:txBody>
          <a:bodyPr/>
          <a:lstStyle/>
          <a:p>
            <a:fld id="{0F7C17D2-97F6-442D-8E69-9D298721DAF2}" type="slidenum">
              <a:rPr lang="fr-FR" smtClean="0"/>
              <a:t>11</a:t>
            </a:fld>
            <a:endParaRPr lang="fr-FR"/>
          </a:p>
        </p:txBody>
      </p:sp>
    </p:spTree>
    <p:extLst>
      <p:ext uri="{BB962C8B-B14F-4D97-AF65-F5344CB8AC3E}">
        <p14:creationId xmlns:p14="http://schemas.microsoft.com/office/powerpoint/2010/main" val="291374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4243A-338B-0C47-45B7-1D33A33C6F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A95101-CAC2-507C-2414-94955DB858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0D23D6-2850-5EAF-E645-2DCAB7B88B7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7E43D1B-E5D1-4322-1F3B-A0F3BAC67327}"/>
              </a:ext>
            </a:extLst>
          </p:cNvPr>
          <p:cNvSpPr>
            <a:spLocks noGrp="1"/>
          </p:cNvSpPr>
          <p:nvPr>
            <p:ph type="sldNum" sz="quarter" idx="5"/>
          </p:nvPr>
        </p:nvSpPr>
        <p:spPr/>
        <p:txBody>
          <a:bodyPr/>
          <a:lstStyle/>
          <a:p>
            <a:fld id="{0F7C17D2-97F6-442D-8E69-9D298721DAF2}" type="slidenum">
              <a:rPr lang="fr-FR" smtClean="0"/>
              <a:t>12</a:t>
            </a:fld>
            <a:endParaRPr lang="fr-FR"/>
          </a:p>
        </p:txBody>
      </p:sp>
    </p:spTree>
    <p:extLst>
      <p:ext uri="{BB962C8B-B14F-4D97-AF65-F5344CB8AC3E}">
        <p14:creationId xmlns:p14="http://schemas.microsoft.com/office/powerpoint/2010/main" val="1051191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336A5-4B8F-BD59-AA6B-5F45EF85A52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AF36132-CB64-A016-E826-D99A5F79E8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C9A882F-74EA-D788-FA5A-98F7DBA7A502}"/>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E15879D-868C-413E-D49B-E52C2694FBD9}"/>
              </a:ext>
            </a:extLst>
          </p:cNvPr>
          <p:cNvSpPr>
            <a:spLocks noGrp="1"/>
          </p:cNvSpPr>
          <p:nvPr>
            <p:ph type="sldNum" sz="quarter" idx="5"/>
          </p:nvPr>
        </p:nvSpPr>
        <p:spPr/>
        <p:txBody>
          <a:bodyPr/>
          <a:lstStyle/>
          <a:p>
            <a:fld id="{0F7C17D2-97F6-442D-8E69-9D298721DAF2}" type="slidenum">
              <a:rPr lang="fr-FR" smtClean="0"/>
              <a:t>13</a:t>
            </a:fld>
            <a:endParaRPr lang="fr-FR"/>
          </a:p>
        </p:txBody>
      </p:sp>
    </p:spTree>
    <p:extLst>
      <p:ext uri="{BB962C8B-B14F-4D97-AF65-F5344CB8AC3E}">
        <p14:creationId xmlns:p14="http://schemas.microsoft.com/office/powerpoint/2010/main" val="1430032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86BC0-3857-F70C-F3D5-7A4F6E6CF53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A079C5-6A56-0D18-B259-4CF413B3F37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AFFF933-7EF5-7B8F-E649-0B8990D7CD5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BEDE3EA-A6DF-71BA-91C7-F67E3ABA424B}"/>
              </a:ext>
            </a:extLst>
          </p:cNvPr>
          <p:cNvSpPr>
            <a:spLocks noGrp="1"/>
          </p:cNvSpPr>
          <p:nvPr>
            <p:ph type="sldNum" sz="quarter" idx="5"/>
          </p:nvPr>
        </p:nvSpPr>
        <p:spPr/>
        <p:txBody>
          <a:bodyPr/>
          <a:lstStyle/>
          <a:p>
            <a:fld id="{0F7C17D2-97F6-442D-8E69-9D298721DAF2}" type="slidenum">
              <a:rPr lang="fr-FR" smtClean="0"/>
              <a:t>14</a:t>
            </a:fld>
            <a:endParaRPr lang="fr-FR"/>
          </a:p>
        </p:txBody>
      </p:sp>
    </p:spTree>
    <p:extLst>
      <p:ext uri="{BB962C8B-B14F-4D97-AF65-F5344CB8AC3E}">
        <p14:creationId xmlns:p14="http://schemas.microsoft.com/office/powerpoint/2010/main" val="2091466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4AD4F-2500-F4E3-2480-E7B51A2C47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5BFBE7-C24B-254A-5E38-0064902B37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5D4F164-7BB2-4823-F5FC-322AF7F9D2C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B10FF14E-D8DA-3D8D-80F8-20D42B436FF6}"/>
              </a:ext>
            </a:extLst>
          </p:cNvPr>
          <p:cNvSpPr>
            <a:spLocks noGrp="1"/>
          </p:cNvSpPr>
          <p:nvPr>
            <p:ph type="sldNum" sz="quarter" idx="5"/>
          </p:nvPr>
        </p:nvSpPr>
        <p:spPr/>
        <p:txBody>
          <a:bodyPr/>
          <a:lstStyle/>
          <a:p>
            <a:fld id="{0F7C17D2-97F6-442D-8E69-9D298721DAF2}" type="slidenum">
              <a:rPr lang="fr-FR" smtClean="0"/>
              <a:t>15</a:t>
            </a:fld>
            <a:endParaRPr lang="fr-FR"/>
          </a:p>
        </p:txBody>
      </p:sp>
    </p:spTree>
    <p:extLst>
      <p:ext uri="{BB962C8B-B14F-4D97-AF65-F5344CB8AC3E}">
        <p14:creationId xmlns:p14="http://schemas.microsoft.com/office/powerpoint/2010/main" val="2674022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003FD-FB06-9BC8-A3D6-DA6896D1BFB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3DDC689-D8D6-D929-181B-2699B66116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B787D8F-27F9-9582-BBFC-960D0F1A8EA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8C9EDB5-03E3-AFEB-066D-A88F46F6A2B2}"/>
              </a:ext>
            </a:extLst>
          </p:cNvPr>
          <p:cNvSpPr>
            <a:spLocks noGrp="1"/>
          </p:cNvSpPr>
          <p:nvPr>
            <p:ph type="sldNum" sz="quarter" idx="5"/>
          </p:nvPr>
        </p:nvSpPr>
        <p:spPr/>
        <p:txBody>
          <a:bodyPr/>
          <a:lstStyle/>
          <a:p>
            <a:fld id="{0F7C17D2-97F6-442D-8E69-9D298721DAF2}" type="slidenum">
              <a:rPr lang="fr-FR" smtClean="0"/>
              <a:t>16</a:t>
            </a:fld>
            <a:endParaRPr lang="fr-FR"/>
          </a:p>
        </p:txBody>
      </p:sp>
    </p:spTree>
    <p:extLst>
      <p:ext uri="{BB962C8B-B14F-4D97-AF65-F5344CB8AC3E}">
        <p14:creationId xmlns:p14="http://schemas.microsoft.com/office/powerpoint/2010/main" val="1143692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C6EB-0789-0193-E2EE-B091E50F63C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4674BF4-BD99-8845-6CE1-DACE941A60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B7220C-561C-9B19-CA05-7E50157BF43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B32BA1C7-EADB-E91E-9746-5A053C7CB3B7}"/>
              </a:ext>
            </a:extLst>
          </p:cNvPr>
          <p:cNvSpPr>
            <a:spLocks noGrp="1"/>
          </p:cNvSpPr>
          <p:nvPr>
            <p:ph type="sldNum" sz="quarter" idx="5"/>
          </p:nvPr>
        </p:nvSpPr>
        <p:spPr/>
        <p:txBody>
          <a:bodyPr/>
          <a:lstStyle/>
          <a:p>
            <a:fld id="{0F7C17D2-97F6-442D-8E69-9D298721DAF2}" type="slidenum">
              <a:rPr lang="fr-FR" smtClean="0"/>
              <a:t>17</a:t>
            </a:fld>
            <a:endParaRPr lang="fr-FR"/>
          </a:p>
        </p:txBody>
      </p:sp>
    </p:spTree>
    <p:extLst>
      <p:ext uri="{BB962C8B-B14F-4D97-AF65-F5344CB8AC3E}">
        <p14:creationId xmlns:p14="http://schemas.microsoft.com/office/powerpoint/2010/main" val="2190144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F7C17D2-97F6-442D-8E69-9D298721DAF2}" type="slidenum">
              <a:rPr lang="fr-FR" smtClean="0"/>
              <a:t>18</a:t>
            </a:fld>
            <a:endParaRPr lang="fr-FR"/>
          </a:p>
        </p:txBody>
      </p:sp>
    </p:spTree>
    <p:extLst>
      <p:ext uri="{BB962C8B-B14F-4D97-AF65-F5344CB8AC3E}">
        <p14:creationId xmlns:p14="http://schemas.microsoft.com/office/powerpoint/2010/main" val="4150333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D5D36-B01A-EB56-7835-C7C5A115C1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250931-9354-EF45-316A-7736C347C56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2F8465-E6C1-1E97-D774-2F52A036D45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2006084-BD64-5D6A-2A7B-741B0862E56E}"/>
              </a:ext>
            </a:extLst>
          </p:cNvPr>
          <p:cNvSpPr>
            <a:spLocks noGrp="1"/>
          </p:cNvSpPr>
          <p:nvPr>
            <p:ph type="sldNum" sz="quarter" idx="5"/>
          </p:nvPr>
        </p:nvSpPr>
        <p:spPr/>
        <p:txBody>
          <a:bodyPr/>
          <a:lstStyle/>
          <a:p>
            <a:fld id="{0F7C17D2-97F6-442D-8E69-9D298721DAF2}" type="slidenum">
              <a:rPr lang="fr-FR" smtClean="0"/>
              <a:t>2</a:t>
            </a:fld>
            <a:endParaRPr lang="fr-FR"/>
          </a:p>
        </p:txBody>
      </p:sp>
    </p:spTree>
    <p:extLst>
      <p:ext uri="{BB962C8B-B14F-4D97-AF65-F5344CB8AC3E}">
        <p14:creationId xmlns:p14="http://schemas.microsoft.com/office/powerpoint/2010/main" val="684199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4944A-166C-D081-9016-644DE2BD624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40BD96E-689A-9253-9E31-10D34F9161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FEA397C-CF57-2A6D-A997-46C4FEFC4C35}"/>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15FC7B9-B5ED-859F-BC45-F3B71BA8FE42}"/>
              </a:ext>
            </a:extLst>
          </p:cNvPr>
          <p:cNvSpPr>
            <a:spLocks noGrp="1"/>
          </p:cNvSpPr>
          <p:nvPr>
            <p:ph type="sldNum" sz="quarter" idx="5"/>
          </p:nvPr>
        </p:nvSpPr>
        <p:spPr/>
        <p:txBody>
          <a:bodyPr/>
          <a:lstStyle/>
          <a:p>
            <a:fld id="{0F7C17D2-97F6-442D-8E69-9D298721DAF2}" type="slidenum">
              <a:rPr lang="fr-FR" smtClean="0"/>
              <a:t>3</a:t>
            </a:fld>
            <a:endParaRPr lang="fr-FR"/>
          </a:p>
        </p:txBody>
      </p:sp>
    </p:spTree>
    <p:extLst>
      <p:ext uri="{BB962C8B-B14F-4D97-AF65-F5344CB8AC3E}">
        <p14:creationId xmlns:p14="http://schemas.microsoft.com/office/powerpoint/2010/main" val="3257395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2564E-C44B-FBA3-0030-6F159535BF7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5EC4C0-9334-E316-C2ED-828AF4AA61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0C1833-DD4F-26D8-7500-E81FCEBB9AE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F4F63F1-EDBA-F81D-F738-083E735C7ED2}"/>
              </a:ext>
            </a:extLst>
          </p:cNvPr>
          <p:cNvSpPr>
            <a:spLocks noGrp="1"/>
          </p:cNvSpPr>
          <p:nvPr>
            <p:ph type="sldNum" sz="quarter" idx="5"/>
          </p:nvPr>
        </p:nvSpPr>
        <p:spPr/>
        <p:txBody>
          <a:bodyPr/>
          <a:lstStyle/>
          <a:p>
            <a:fld id="{0F7C17D2-97F6-442D-8E69-9D298721DAF2}" type="slidenum">
              <a:rPr lang="fr-FR" smtClean="0"/>
              <a:t>4</a:t>
            </a:fld>
            <a:endParaRPr lang="fr-FR"/>
          </a:p>
        </p:txBody>
      </p:sp>
    </p:spTree>
    <p:extLst>
      <p:ext uri="{BB962C8B-B14F-4D97-AF65-F5344CB8AC3E}">
        <p14:creationId xmlns:p14="http://schemas.microsoft.com/office/powerpoint/2010/main" val="2998067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D280A-116F-1C25-125F-9F11C1E0770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40E4147-7D4E-D304-4CE6-5EE70386897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BCBD56-40F1-E543-B15E-281D173E8CC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5AF57FF-2979-2244-78F8-996AA3D634BD}"/>
              </a:ext>
            </a:extLst>
          </p:cNvPr>
          <p:cNvSpPr>
            <a:spLocks noGrp="1"/>
          </p:cNvSpPr>
          <p:nvPr>
            <p:ph type="sldNum" sz="quarter" idx="5"/>
          </p:nvPr>
        </p:nvSpPr>
        <p:spPr/>
        <p:txBody>
          <a:bodyPr/>
          <a:lstStyle/>
          <a:p>
            <a:fld id="{0F7C17D2-97F6-442D-8E69-9D298721DAF2}" type="slidenum">
              <a:rPr lang="fr-FR" smtClean="0"/>
              <a:t>5</a:t>
            </a:fld>
            <a:endParaRPr lang="fr-FR"/>
          </a:p>
        </p:txBody>
      </p:sp>
    </p:spTree>
    <p:extLst>
      <p:ext uri="{BB962C8B-B14F-4D97-AF65-F5344CB8AC3E}">
        <p14:creationId xmlns:p14="http://schemas.microsoft.com/office/powerpoint/2010/main" val="246353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A1CDE-6E45-81D5-A416-01155E3E55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26751EB-643F-11D0-64F4-F554D79CF8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F388352-337E-A836-8559-9AC978FC2F9B}"/>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F28B23C8-FBA9-5DB6-98EC-AAB3892DE5DF}"/>
              </a:ext>
            </a:extLst>
          </p:cNvPr>
          <p:cNvSpPr>
            <a:spLocks noGrp="1"/>
          </p:cNvSpPr>
          <p:nvPr>
            <p:ph type="sldNum" sz="quarter" idx="5"/>
          </p:nvPr>
        </p:nvSpPr>
        <p:spPr/>
        <p:txBody>
          <a:bodyPr/>
          <a:lstStyle/>
          <a:p>
            <a:fld id="{0F7C17D2-97F6-442D-8E69-9D298721DAF2}" type="slidenum">
              <a:rPr lang="fr-FR" smtClean="0"/>
              <a:t>6</a:t>
            </a:fld>
            <a:endParaRPr lang="fr-FR"/>
          </a:p>
        </p:txBody>
      </p:sp>
    </p:spTree>
    <p:extLst>
      <p:ext uri="{BB962C8B-B14F-4D97-AF65-F5344CB8AC3E}">
        <p14:creationId xmlns:p14="http://schemas.microsoft.com/office/powerpoint/2010/main" val="3014061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4B69D-50E8-4591-337B-8EC0702CD79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06D2F61-2228-61AE-BD36-2A8CB8FA250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F40BA80-7A75-E37F-9AF1-6BCEAB3D597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64956D2-05E7-33F7-B79F-97CF4EB89DF0}"/>
              </a:ext>
            </a:extLst>
          </p:cNvPr>
          <p:cNvSpPr>
            <a:spLocks noGrp="1"/>
          </p:cNvSpPr>
          <p:nvPr>
            <p:ph type="sldNum" sz="quarter" idx="5"/>
          </p:nvPr>
        </p:nvSpPr>
        <p:spPr/>
        <p:txBody>
          <a:bodyPr/>
          <a:lstStyle/>
          <a:p>
            <a:fld id="{0F7C17D2-97F6-442D-8E69-9D298721DAF2}" type="slidenum">
              <a:rPr lang="fr-FR" smtClean="0"/>
              <a:t>7</a:t>
            </a:fld>
            <a:endParaRPr lang="fr-FR"/>
          </a:p>
        </p:txBody>
      </p:sp>
    </p:spTree>
    <p:extLst>
      <p:ext uri="{BB962C8B-B14F-4D97-AF65-F5344CB8AC3E}">
        <p14:creationId xmlns:p14="http://schemas.microsoft.com/office/powerpoint/2010/main" val="1761609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C8E65-2B33-1741-2EE4-23C55D0B81A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931434A-5104-9797-BD48-580C2889F9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CF58F03-B78A-F71E-C074-4CD20F8AFA4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BAF439D-0D06-F6DF-E162-CF16A7C5F863}"/>
              </a:ext>
            </a:extLst>
          </p:cNvPr>
          <p:cNvSpPr>
            <a:spLocks noGrp="1"/>
          </p:cNvSpPr>
          <p:nvPr>
            <p:ph type="sldNum" sz="quarter" idx="5"/>
          </p:nvPr>
        </p:nvSpPr>
        <p:spPr/>
        <p:txBody>
          <a:bodyPr/>
          <a:lstStyle/>
          <a:p>
            <a:fld id="{0F7C17D2-97F6-442D-8E69-9D298721DAF2}" type="slidenum">
              <a:rPr lang="fr-FR" smtClean="0"/>
              <a:t>8</a:t>
            </a:fld>
            <a:endParaRPr lang="fr-FR"/>
          </a:p>
        </p:txBody>
      </p:sp>
    </p:spTree>
    <p:extLst>
      <p:ext uri="{BB962C8B-B14F-4D97-AF65-F5344CB8AC3E}">
        <p14:creationId xmlns:p14="http://schemas.microsoft.com/office/powerpoint/2010/main" val="3531710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4D258-DAEA-9748-AFE8-3DB21054CD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CA8F893-95A5-34D7-4091-02711A5C2B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B22236B-C005-560F-0C98-AD333BC9C5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B900B46E-B11A-F2B8-7753-DC3223DCABC3}"/>
              </a:ext>
            </a:extLst>
          </p:cNvPr>
          <p:cNvSpPr>
            <a:spLocks noGrp="1"/>
          </p:cNvSpPr>
          <p:nvPr>
            <p:ph type="sldNum" sz="quarter" idx="5"/>
          </p:nvPr>
        </p:nvSpPr>
        <p:spPr/>
        <p:txBody>
          <a:bodyPr/>
          <a:lstStyle/>
          <a:p>
            <a:fld id="{0F7C17D2-97F6-442D-8E69-9D298721DAF2}" type="slidenum">
              <a:rPr lang="fr-FR" smtClean="0"/>
              <a:t>9</a:t>
            </a:fld>
            <a:endParaRPr lang="fr-FR"/>
          </a:p>
        </p:txBody>
      </p:sp>
    </p:spTree>
    <p:extLst>
      <p:ext uri="{BB962C8B-B14F-4D97-AF65-F5344CB8AC3E}">
        <p14:creationId xmlns:p14="http://schemas.microsoft.com/office/powerpoint/2010/main" val="1061121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ctrTitle"/>
          </p:nvPr>
        </p:nvSpPr>
        <p:spPr>
          <a:xfrm>
            <a:off x="581191" y="1020431"/>
            <a:ext cx="10993549" cy="1475013"/>
          </a:xfrm>
          <a:effectLst/>
        </p:spPr>
        <p:txBody>
          <a:bodyPr rtlCol="0" anchor="b">
            <a:normAutofit/>
          </a:bodyPr>
          <a:lstStyle>
            <a:lvl1pPr>
              <a:defRPr sz="3600">
                <a:solidFill>
                  <a:schemeClr val="accent1"/>
                </a:solidFill>
              </a:defRPr>
            </a:lvl1pPr>
          </a:lstStyle>
          <a:p>
            <a:pPr rtl="0"/>
            <a:r>
              <a:rPr lang="fr-FR" noProof="0"/>
              <a:t>Modifiez le style du titre</a:t>
            </a:r>
          </a:p>
        </p:txBody>
      </p:sp>
      <p:sp>
        <p:nvSpPr>
          <p:cNvPr id="3" name="Sous-titre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fr-FR" noProof="0"/>
              <a:t>Modifiez le style des sous-titres du masque</a:t>
            </a:r>
          </a:p>
        </p:txBody>
      </p:sp>
      <p:sp>
        <p:nvSpPr>
          <p:cNvPr id="4" name="Espace réservé à la date 3"/>
          <p:cNvSpPr>
            <a:spLocks noGrp="1"/>
          </p:cNvSpPr>
          <p:nvPr>
            <p:ph type="dt" sz="half" idx="10"/>
          </p:nvPr>
        </p:nvSpPr>
        <p:spPr>
          <a:xfrm>
            <a:off x="7605951" y="5956137"/>
            <a:ext cx="2844800" cy="365125"/>
          </a:xfrm>
        </p:spPr>
        <p:txBody>
          <a:bodyPr rtlCol="0"/>
          <a:lstStyle>
            <a:lvl1pPr>
              <a:defRPr>
                <a:solidFill>
                  <a:schemeClr val="accent1">
                    <a:lumMod val="75000"/>
                    <a:lumOff val="25000"/>
                  </a:schemeClr>
                </a:solidFill>
              </a:defRPr>
            </a:lvl1pPr>
          </a:lstStyle>
          <a:p>
            <a:pPr rtl="0"/>
            <a:fld id="{C2733FFB-2DDF-4DA8-96CE-611A1A113AD2}" type="datetime1">
              <a:rPr lang="fr-FR" noProof="0" smtClean="0"/>
              <a:t>15/07/2026</a:t>
            </a:fld>
            <a:endParaRPr lang="fr-FR" noProof="0"/>
          </a:p>
        </p:txBody>
      </p:sp>
      <p:sp>
        <p:nvSpPr>
          <p:cNvPr id="5" name="Espace réservé du pied de page 4"/>
          <p:cNvSpPr>
            <a:spLocks noGrp="1"/>
          </p:cNvSpPr>
          <p:nvPr>
            <p:ph type="ftr" sz="quarter" idx="11"/>
          </p:nvPr>
        </p:nvSpPr>
        <p:spPr>
          <a:xfrm>
            <a:off x="581192" y="5951811"/>
            <a:ext cx="6917210" cy="365125"/>
          </a:xfrm>
        </p:spPr>
        <p:txBody>
          <a:bodyPr rtlCol="0"/>
          <a:lstStyle>
            <a:lvl1pPr>
              <a:defRPr>
                <a:solidFill>
                  <a:schemeClr val="accent1">
                    <a:lumMod val="75000"/>
                    <a:lumOff val="25000"/>
                  </a:schemeClr>
                </a:solidFill>
              </a:defRPr>
            </a:lvl1pPr>
          </a:lstStyle>
          <a:p>
            <a:pPr rtl="0"/>
            <a:r>
              <a:rPr lang="fr-FR" noProof="0"/>
              <a:t>Atelier de Vulgarisation et de sensibilisation autour de la Loi n°017/2002 et de l'article 404 bis et 405 du Règlement Minier</a:t>
            </a:r>
          </a:p>
        </p:txBody>
      </p:sp>
      <p:sp>
        <p:nvSpPr>
          <p:cNvPr id="6" name="Espace réservé au numéro de diapositive 5"/>
          <p:cNvSpPr>
            <a:spLocks noGrp="1"/>
          </p:cNvSpPr>
          <p:nvPr>
            <p:ph type="sldNum" sz="quarter" idx="12"/>
          </p:nvPr>
        </p:nvSpPr>
        <p:spPr>
          <a:xfrm>
            <a:off x="10558300" y="5956137"/>
            <a:ext cx="1016440" cy="365125"/>
          </a:xfrm>
        </p:spPr>
        <p:txBody>
          <a:bodyPr rtlCol="0"/>
          <a:lstStyle>
            <a:lvl1pPr>
              <a:defRPr>
                <a:solidFill>
                  <a:schemeClr val="accent1">
                    <a:lumMod val="75000"/>
                    <a:lumOff val="25000"/>
                  </a:schemeClr>
                </a:solidFill>
              </a:defRPr>
            </a:lvl1pPr>
          </a:lstStyle>
          <a:p>
            <a:pPr rtl="0"/>
            <a:fld id="{D57F1E4F-1CFF-5643-939E-217C01CDF565}" type="slidenum">
              <a:rPr lang="fr-FR" noProof="0" smtClean="0"/>
              <a:pPr rtl="0"/>
              <a:t>‹N°›</a:t>
            </a:fld>
            <a:endParaRPr lang="fr-FR" noProof="0"/>
          </a:p>
        </p:txBody>
      </p:sp>
    </p:spTree>
    <p:extLst>
      <p:ext uri="{BB962C8B-B14F-4D97-AF65-F5344CB8AC3E}">
        <p14:creationId xmlns:p14="http://schemas.microsoft.com/office/powerpoint/2010/main" val="210301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re 1"/>
          <p:cNvSpPr>
            <a:spLocks noGrp="1"/>
          </p:cNvSpPr>
          <p:nvPr>
            <p:ph type="title"/>
          </p:nvPr>
        </p:nvSpPr>
        <p:spPr>
          <a:xfrm>
            <a:off x="581192" y="702156"/>
            <a:ext cx="11029616" cy="1013800"/>
          </a:xfrm>
        </p:spPr>
        <p:txBody>
          <a:bodyPr rtlCol="0"/>
          <a:lstStyle/>
          <a:p>
            <a:pPr rtl="0"/>
            <a:r>
              <a:rPr lang="fr-FR" noProof="0"/>
              <a:t>Modifiez le style du titre</a:t>
            </a:r>
          </a:p>
        </p:txBody>
      </p:sp>
      <p:sp>
        <p:nvSpPr>
          <p:cNvPr id="3" name="Espace réservé au texte vertical 2"/>
          <p:cNvSpPr>
            <a:spLocks noGrp="1"/>
          </p:cNvSpPr>
          <p:nvPr>
            <p:ph type="body" orient="vert" idx="1" hasCustomPrompt="1"/>
          </p:nvPr>
        </p:nvSpPr>
        <p:spPr/>
        <p:txBody>
          <a:bodyPr vert="eaVert" rtlCol="0" anchor="t"/>
          <a:lstStyle>
            <a:lvl1pPr algn="l">
              <a:defRPr/>
            </a:lvl1pPr>
            <a:lvl2pPr algn="l">
              <a:defRPr/>
            </a:lvl2pPr>
            <a:lvl3pPr algn="l">
              <a:defRPr/>
            </a:lvl3pPr>
            <a:lvl4pPr algn="l">
              <a:defRPr/>
            </a:lvl4pPr>
            <a:lvl5pPr algn="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à la date 3"/>
          <p:cNvSpPr>
            <a:spLocks noGrp="1"/>
          </p:cNvSpPr>
          <p:nvPr>
            <p:ph type="dt" sz="half" idx="10"/>
          </p:nvPr>
        </p:nvSpPr>
        <p:spPr/>
        <p:txBody>
          <a:bodyPr rtlCol="0"/>
          <a:lstStyle/>
          <a:p>
            <a:pPr rtl="0"/>
            <a:fld id="{895A5A4C-BB6F-44DB-A157-8F4202541988}" type="datetime1">
              <a:rPr lang="fr-FR" noProof="0" smtClean="0"/>
              <a:t>15/07/2026</a:t>
            </a:fld>
            <a:endParaRPr lang="fr-FR" noProof="0"/>
          </a:p>
        </p:txBody>
      </p:sp>
      <p:sp>
        <p:nvSpPr>
          <p:cNvPr id="5" name="Espace réservé au pied de page 4"/>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a:t>‹N°›</a:t>
            </a:fld>
            <a:endParaRPr lang="fr-FR" noProof="0"/>
          </a:p>
        </p:txBody>
      </p:sp>
    </p:spTree>
    <p:extLst>
      <p:ext uri="{BB962C8B-B14F-4D97-AF65-F5344CB8AC3E}">
        <p14:creationId xmlns:p14="http://schemas.microsoft.com/office/powerpoint/2010/main" val="3454701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vertical 1"/>
          <p:cNvSpPr>
            <a:spLocks noGrp="1"/>
          </p:cNvSpPr>
          <p:nvPr>
            <p:ph type="title" orient="vert"/>
          </p:nvPr>
        </p:nvSpPr>
        <p:spPr>
          <a:xfrm>
            <a:off x="8839201" y="675726"/>
            <a:ext cx="2004164" cy="5183073"/>
          </a:xfrm>
        </p:spPr>
        <p:txBody>
          <a:bodyPr vert="eaVert" rtlCol="0"/>
          <a:lstStyle/>
          <a:p>
            <a:pPr rtl="0"/>
            <a:r>
              <a:rPr lang="fr-FR" noProof="0"/>
              <a:t>Modifiez le style du titre</a:t>
            </a:r>
          </a:p>
        </p:txBody>
      </p:sp>
      <p:sp>
        <p:nvSpPr>
          <p:cNvPr id="3" name="Espace réservé au texte vertical 2"/>
          <p:cNvSpPr>
            <a:spLocks noGrp="1"/>
          </p:cNvSpPr>
          <p:nvPr>
            <p:ph type="body" orient="vert" idx="1" hasCustomPrompt="1"/>
          </p:nvPr>
        </p:nvSpPr>
        <p:spPr>
          <a:xfrm>
            <a:off x="774923" y="675726"/>
            <a:ext cx="7896279" cy="5183073"/>
          </a:xfrm>
        </p:spPr>
        <p:txBody>
          <a:bodyPr vert="eaVert" rtlCol="0" anchor="t"/>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à la date 3"/>
          <p:cNvSpPr>
            <a:spLocks noGrp="1"/>
          </p:cNvSpPr>
          <p:nvPr>
            <p:ph type="dt" sz="half" idx="10"/>
          </p:nvPr>
        </p:nvSpPr>
        <p:spPr>
          <a:xfrm>
            <a:off x="8993673" y="5956137"/>
            <a:ext cx="1328141" cy="365125"/>
          </a:xfrm>
        </p:spPr>
        <p:txBody>
          <a:bodyPr rtlCol="0"/>
          <a:lstStyle>
            <a:lvl1pPr>
              <a:defRPr>
                <a:solidFill>
                  <a:schemeClr val="accent1">
                    <a:lumMod val="75000"/>
                    <a:lumOff val="25000"/>
                  </a:schemeClr>
                </a:solidFill>
              </a:defRPr>
            </a:lvl1pPr>
          </a:lstStyle>
          <a:p>
            <a:pPr rtl="0"/>
            <a:fld id="{650DC1FA-39EA-4F01-A575-74883F4C0A74}" type="datetime1">
              <a:rPr lang="fr-FR" noProof="0" smtClean="0"/>
              <a:t>15/07/2026</a:t>
            </a:fld>
            <a:endParaRPr lang="fr-FR" noProof="0"/>
          </a:p>
        </p:txBody>
      </p:sp>
      <p:sp>
        <p:nvSpPr>
          <p:cNvPr id="5" name="Espace réservé du pied de page 4"/>
          <p:cNvSpPr>
            <a:spLocks noGrp="1"/>
          </p:cNvSpPr>
          <p:nvPr>
            <p:ph type="ftr" sz="quarter" idx="11"/>
          </p:nvPr>
        </p:nvSpPr>
        <p:spPr>
          <a:xfrm>
            <a:off x="774923" y="5951811"/>
            <a:ext cx="7896279" cy="365125"/>
          </a:xfrm>
        </p:spPr>
        <p:txBody>
          <a:bodyPr rtlCol="0"/>
          <a:lstStyle/>
          <a:p>
            <a:pPr rtl="0"/>
            <a:r>
              <a:rPr lang="fr-FR" noProof="0"/>
              <a:t>Atelier de Vulgarisation et de sensibilisation autour de la Loi n°017/2002 et de l'article 404 bis et 405 du Règlement Minier</a:t>
            </a:r>
          </a:p>
        </p:txBody>
      </p:sp>
      <p:sp>
        <p:nvSpPr>
          <p:cNvPr id="6" name="Espace réservé au numéro de diapositive 5"/>
          <p:cNvSpPr>
            <a:spLocks noGrp="1"/>
          </p:cNvSpPr>
          <p:nvPr>
            <p:ph type="sldNum" sz="quarter" idx="12"/>
          </p:nvPr>
        </p:nvSpPr>
        <p:spPr>
          <a:xfrm>
            <a:off x="10446615" y="5956137"/>
            <a:ext cx="1164195" cy="365125"/>
          </a:xfrm>
        </p:spPr>
        <p:txBody>
          <a:bodyPr rtlCol="0"/>
          <a:lstStyle>
            <a:lvl1pPr>
              <a:defRPr>
                <a:solidFill>
                  <a:schemeClr val="accent1">
                    <a:lumMod val="75000"/>
                    <a:lumOff val="25000"/>
                  </a:schemeClr>
                </a:solidFill>
              </a:defRPr>
            </a:lvl1pPr>
          </a:lstStyle>
          <a:p>
            <a:pPr rtl="0"/>
            <a:fld id="{D57F1E4F-1CFF-5643-939E-217C01CDF565}" type="slidenum">
              <a:rPr lang="fr-FR" noProof="0" smtClean="0"/>
              <a:pPr rtl="0"/>
              <a:t>‹N°›</a:t>
            </a:fld>
            <a:endParaRPr lang="fr-FR" noProof="0"/>
          </a:p>
        </p:txBody>
      </p:sp>
    </p:spTree>
    <p:extLst>
      <p:ext uri="{BB962C8B-B14F-4D97-AF65-F5344CB8AC3E}">
        <p14:creationId xmlns:p14="http://schemas.microsoft.com/office/powerpoint/2010/main" val="4291526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2" y="702156"/>
            <a:ext cx="11029616" cy="1013800"/>
          </a:xfrm>
        </p:spPr>
        <p:txBody>
          <a:bodyPr rtlCol="0"/>
          <a:lstStyle/>
          <a:p>
            <a:pPr rtl="0"/>
            <a:r>
              <a:rPr lang="fr-FR" noProof="0"/>
              <a:t>Modifiez le style du titre</a:t>
            </a:r>
          </a:p>
        </p:txBody>
      </p:sp>
      <p:sp>
        <p:nvSpPr>
          <p:cNvPr id="3" name="Espace réservé du contenu 2"/>
          <p:cNvSpPr>
            <a:spLocks noGrp="1"/>
          </p:cNvSpPr>
          <p:nvPr>
            <p:ph idx="1" hasCustomPrompt="1"/>
          </p:nvPr>
        </p:nvSpPr>
        <p:spPr>
          <a:xfrm>
            <a:off x="581192" y="2180496"/>
            <a:ext cx="11029615" cy="3678303"/>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à la date 3"/>
          <p:cNvSpPr>
            <a:spLocks noGrp="1"/>
          </p:cNvSpPr>
          <p:nvPr>
            <p:ph type="dt" sz="half" idx="10"/>
          </p:nvPr>
        </p:nvSpPr>
        <p:spPr/>
        <p:txBody>
          <a:bodyPr rtlCol="0"/>
          <a:lstStyle/>
          <a:p>
            <a:pPr rtl="0"/>
            <a:fld id="{1A564793-A8B4-49A6-8E6A-40C152551D5C}" type="datetime1">
              <a:rPr lang="fr-FR" noProof="0" smtClean="0"/>
              <a:t>15/07/2026</a:t>
            </a:fld>
            <a:endParaRPr lang="fr-FR" noProof="0"/>
          </a:p>
        </p:txBody>
      </p:sp>
      <p:sp>
        <p:nvSpPr>
          <p:cNvPr id="5" name="Espace réservé au pied de page 4"/>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6" name="Espace réservé du numéro de diapositive 5"/>
          <p:cNvSpPr>
            <a:spLocks noGrp="1"/>
          </p:cNvSpPr>
          <p:nvPr>
            <p:ph type="sldNum" sz="quarter" idx="12"/>
          </p:nvPr>
        </p:nvSpPr>
        <p:spPr>
          <a:xfrm>
            <a:off x="10558300" y="5956137"/>
            <a:ext cx="1052508" cy="365125"/>
          </a:xfrm>
        </p:spPr>
        <p:txBody>
          <a:bodyPr rtlCol="0"/>
          <a:lstStyle/>
          <a:p>
            <a:pPr rtl="0"/>
            <a:fld id="{D57F1E4F-1CFF-5643-939E-217C01CDF565}" type="slidenum">
              <a:rPr lang="fr-FR" noProof="0" smtClean="0"/>
              <a:pPr/>
              <a:t>‹N°›</a:t>
            </a:fld>
            <a:endParaRPr lang="fr-FR" noProof="0"/>
          </a:p>
        </p:txBody>
      </p:sp>
    </p:spTree>
    <p:extLst>
      <p:ext uri="{BB962C8B-B14F-4D97-AF65-F5344CB8AC3E}">
        <p14:creationId xmlns:p14="http://schemas.microsoft.com/office/powerpoint/2010/main" val="273998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3" y="3043910"/>
            <a:ext cx="11029615" cy="1497507"/>
          </a:xfrm>
        </p:spPr>
        <p:txBody>
          <a:bodyPr rtlCol="0" anchor="b">
            <a:normAutofit/>
          </a:bodyPr>
          <a:lstStyle>
            <a:lvl1pPr algn="l">
              <a:defRPr sz="3600" b="0" cap="all">
                <a:solidFill>
                  <a:schemeClr val="accent1"/>
                </a:solidFill>
              </a:defRPr>
            </a:lvl1pPr>
          </a:lstStyle>
          <a:p>
            <a:pPr rtl="0"/>
            <a:r>
              <a:rPr lang="fr-FR" noProof="0"/>
              <a:t>Modifiez le style du titre</a:t>
            </a:r>
          </a:p>
        </p:txBody>
      </p:sp>
      <p:sp>
        <p:nvSpPr>
          <p:cNvPr id="3" name="Espace réservé du texte 2"/>
          <p:cNvSpPr>
            <a:spLocks noGrp="1"/>
          </p:cNvSpPr>
          <p:nvPr>
            <p:ph type="body" idx="1" hasCustomPrompt="1"/>
          </p:nvPr>
        </p:nvSpPr>
        <p:spPr>
          <a:xfrm>
            <a:off x="581192" y="4541417"/>
            <a:ext cx="11029615" cy="600556"/>
          </a:xfrm>
        </p:spPr>
        <p:txBody>
          <a:bodyPr rtlCol="0"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a:t>Modifiez les styles du texte du masque</a:t>
            </a:r>
          </a:p>
        </p:txBody>
      </p:sp>
      <p:sp>
        <p:nvSpPr>
          <p:cNvPr id="4" name="Espace réservé à la date 3"/>
          <p:cNvSpPr>
            <a:spLocks noGrp="1"/>
          </p:cNvSpPr>
          <p:nvPr>
            <p:ph type="dt" sz="half" idx="10"/>
          </p:nvPr>
        </p:nvSpPr>
        <p:spPr/>
        <p:txBody>
          <a:bodyPr rtlCol="0"/>
          <a:lstStyle>
            <a:lvl1pPr>
              <a:defRPr>
                <a:solidFill>
                  <a:schemeClr val="accent1">
                    <a:lumMod val="75000"/>
                    <a:lumOff val="25000"/>
                  </a:schemeClr>
                </a:solidFill>
              </a:defRPr>
            </a:lvl1pPr>
          </a:lstStyle>
          <a:p>
            <a:pPr rtl="0"/>
            <a:fld id="{75C424F2-FDD8-47DD-A735-70D965C4ECD9}" type="datetime1">
              <a:rPr lang="fr-FR" noProof="0" smtClean="0"/>
              <a:t>15/07/2026</a:t>
            </a:fld>
            <a:endParaRPr lang="fr-FR" noProof="0"/>
          </a:p>
        </p:txBody>
      </p:sp>
      <p:sp>
        <p:nvSpPr>
          <p:cNvPr id="5" name="Espace réservé au pied de page 4"/>
          <p:cNvSpPr>
            <a:spLocks noGrp="1"/>
          </p:cNvSpPr>
          <p:nvPr>
            <p:ph type="ftr" sz="quarter" idx="11"/>
          </p:nvPr>
        </p:nvSpPr>
        <p:spPr/>
        <p:txBody>
          <a:bodyPr rtlCol="0"/>
          <a:lstStyle>
            <a:lvl1pPr>
              <a:defRPr>
                <a:solidFill>
                  <a:schemeClr val="accent1">
                    <a:lumMod val="75000"/>
                    <a:lumOff val="25000"/>
                  </a:schemeClr>
                </a:solidFill>
              </a:defRPr>
            </a:lvl1pPr>
          </a:lstStyle>
          <a:p>
            <a:pPr rtl="0"/>
            <a:r>
              <a:rPr lang="fr-FR" noProof="0"/>
              <a:t>Atelier de Vulgarisation et de sensibilisation autour de la Loi n°017/2002 et de l'article 404 bis et 405 du Règlement Minier</a:t>
            </a:r>
          </a:p>
        </p:txBody>
      </p:sp>
      <p:sp>
        <p:nvSpPr>
          <p:cNvPr id="6" name="Espace réservé du numéro de diapositive 5"/>
          <p:cNvSpPr>
            <a:spLocks noGrp="1"/>
          </p:cNvSpPr>
          <p:nvPr>
            <p:ph type="sldNum" sz="quarter" idx="12"/>
          </p:nvPr>
        </p:nvSpPr>
        <p:spPr/>
        <p:txBody>
          <a:bodyPr rtlCol="0"/>
          <a:lstStyle>
            <a:lvl1pPr>
              <a:defRPr>
                <a:solidFill>
                  <a:schemeClr val="accent1">
                    <a:lumMod val="75000"/>
                    <a:lumOff val="25000"/>
                  </a:schemeClr>
                </a:solidFill>
              </a:defRPr>
            </a:lvl1pPr>
          </a:lstStyle>
          <a:p>
            <a:pPr rtl="0"/>
            <a:fld id="{D57F1E4F-1CFF-5643-939E-217C01CDF565}" type="slidenum">
              <a:rPr lang="fr-FR" noProof="0" smtClean="0"/>
              <a:pPr/>
              <a:t>‹N°›</a:t>
            </a:fld>
            <a:endParaRPr lang="fr-FR" noProof="0"/>
          </a:p>
        </p:txBody>
      </p:sp>
    </p:spTree>
    <p:extLst>
      <p:ext uri="{BB962C8B-B14F-4D97-AF65-F5344CB8AC3E}">
        <p14:creationId xmlns:p14="http://schemas.microsoft.com/office/powerpoint/2010/main" val="390929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 2">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3" y="729658"/>
            <a:ext cx="11029616" cy="988332"/>
          </a:xfrm>
        </p:spPr>
        <p:txBody>
          <a:bodyPr rtlCol="0"/>
          <a:lstStyle/>
          <a:p>
            <a:pPr rtl="0"/>
            <a:r>
              <a:rPr lang="fr-FR" noProof="0"/>
              <a:t>Modifiez le style du titre</a:t>
            </a:r>
          </a:p>
        </p:txBody>
      </p:sp>
      <p:sp>
        <p:nvSpPr>
          <p:cNvPr id="3" name="Espace réservé du contenu 2"/>
          <p:cNvSpPr>
            <a:spLocks noGrp="1"/>
          </p:cNvSpPr>
          <p:nvPr>
            <p:ph sz="half" idx="1" hasCustomPrompt="1"/>
          </p:nvPr>
        </p:nvSpPr>
        <p:spPr>
          <a:xfrm>
            <a:off x="581193" y="2228003"/>
            <a:ext cx="5422390" cy="3633047"/>
          </a:xfrm>
        </p:spPr>
        <p:txBody>
          <a:bodyPr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p:cNvSpPr>
            <a:spLocks noGrp="1"/>
          </p:cNvSpPr>
          <p:nvPr>
            <p:ph sz="half" idx="2" hasCustomPrompt="1"/>
          </p:nvPr>
        </p:nvSpPr>
        <p:spPr>
          <a:xfrm>
            <a:off x="6188417" y="2228003"/>
            <a:ext cx="5422392" cy="3633047"/>
          </a:xfrm>
        </p:spPr>
        <p:txBody>
          <a:bodyPr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à la date 4"/>
          <p:cNvSpPr>
            <a:spLocks noGrp="1"/>
          </p:cNvSpPr>
          <p:nvPr>
            <p:ph type="dt" sz="half" idx="10"/>
          </p:nvPr>
        </p:nvSpPr>
        <p:spPr/>
        <p:txBody>
          <a:bodyPr rtlCol="0"/>
          <a:lstStyle/>
          <a:p>
            <a:pPr rtl="0"/>
            <a:fld id="{BCF274BA-A3B0-4293-9CF2-5BC91840CB3A}" type="datetime1">
              <a:rPr lang="fr-FR" noProof="0" smtClean="0"/>
              <a:t>15/07/2026</a:t>
            </a:fld>
            <a:endParaRPr lang="fr-FR" noProof="0"/>
          </a:p>
        </p:txBody>
      </p:sp>
      <p:sp>
        <p:nvSpPr>
          <p:cNvPr id="6" name="Espace réservé au pied de page 5"/>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7" name="Espace réservé du numéro de diapositive 6"/>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extLst>
      <p:ext uri="{BB962C8B-B14F-4D97-AF65-F5344CB8AC3E}">
        <p14:creationId xmlns:p14="http://schemas.microsoft.com/office/powerpoint/2010/main" val="368716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re 1"/>
          <p:cNvSpPr>
            <a:spLocks noGrp="1"/>
          </p:cNvSpPr>
          <p:nvPr>
            <p:ph type="title"/>
          </p:nvPr>
        </p:nvSpPr>
        <p:spPr>
          <a:xfrm>
            <a:off x="581193" y="729658"/>
            <a:ext cx="11029616" cy="988332"/>
          </a:xfrm>
        </p:spPr>
        <p:txBody>
          <a:bodyPr rtlCol="0"/>
          <a:lstStyle/>
          <a:p>
            <a:pPr rtl="0"/>
            <a:r>
              <a:rPr lang="fr-FR" noProof="0"/>
              <a:t>Modifiez le style du titre</a:t>
            </a:r>
          </a:p>
        </p:txBody>
      </p:sp>
      <p:sp>
        <p:nvSpPr>
          <p:cNvPr id="3" name="Espace réservé du texte 2"/>
          <p:cNvSpPr>
            <a:spLocks noGrp="1"/>
          </p:cNvSpPr>
          <p:nvPr>
            <p:ph type="body" idx="1" hasCustomPrompt="1"/>
          </p:nvPr>
        </p:nvSpPr>
        <p:spPr>
          <a:xfrm>
            <a:off x="887219" y="2250892"/>
            <a:ext cx="5087075" cy="536005"/>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4" name="Espace réservé du contenu 3"/>
          <p:cNvSpPr>
            <a:spLocks noGrp="1"/>
          </p:cNvSpPr>
          <p:nvPr>
            <p:ph sz="half" idx="2" hasCustomPrompt="1"/>
          </p:nvPr>
        </p:nvSpPr>
        <p:spPr>
          <a:xfrm>
            <a:off x="581194" y="2926052"/>
            <a:ext cx="5393100" cy="2934999"/>
          </a:xfrm>
        </p:spPr>
        <p:txBody>
          <a:bodyPr rtlCol="0" anchor="t">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p:cNvSpPr>
            <a:spLocks noGrp="1"/>
          </p:cNvSpPr>
          <p:nvPr>
            <p:ph type="body" sz="quarter" idx="3" hasCustomPrompt="1"/>
          </p:nvPr>
        </p:nvSpPr>
        <p:spPr>
          <a:xfrm>
            <a:off x="6523735" y="2250892"/>
            <a:ext cx="5087073" cy="553373"/>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6" name="Espace réservé du contenu 5"/>
          <p:cNvSpPr>
            <a:spLocks noGrp="1"/>
          </p:cNvSpPr>
          <p:nvPr>
            <p:ph sz="quarter" idx="4" hasCustomPrompt="1"/>
          </p:nvPr>
        </p:nvSpPr>
        <p:spPr>
          <a:xfrm>
            <a:off x="6217709" y="2926052"/>
            <a:ext cx="5393100" cy="2934999"/>
          </a:xfrm>
        </p:spPr>
        <p:txBody>
          <a:bodyPr rtlCol="0" anchor="t">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Espace réservé à la date 6"/>
          <p:cNvSpPr>
            <a:spLocks noGrp="1"/>
          </p:cNvSpPr>
          <p:nvPr>
            <p:ph type="dt" sz="half" idx="10"/>
          </p:nvPr>
        </p:nvSpPr>
        <p:spPr/>
        <p:txBody>
          <a:bodyPr rtlCol="0"/>
          <a:lstStyle/>
          <a:p>
            <a:pPr rtl="0"/>
            <a:fld id="{69F1AEDF-F0C7-4B33-9937-704C4934B768}" type="datetime1">
              <a:rPr lang="fr-FR" noProof="0" smtClean="0"/>
              <a:t>15/07/2026</a:t>
            </a:fld>
            <a:endParaRPr lang="fr-FR" noProof="0"/>
          </a:p>
        </p:txBody>
      </p:sp>
      <p:sp>
        <p:nvSpPr>
          <p:cNvPr id="8" name="Espace réservé au pied de page 7"/>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9" name="Espace réservé du numéro de diapositive 8"/>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extLst>
      <p:ext uri="{BB962C8B-B14F-4D97-AF65-F5344CB8AC3E}">
        <p14:creationId xmlns:p14="http://schemas.microsoft.com/office/powerpoint/2010/main" val="1428574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3" name="Espace réservé à la date 2"/>
          <p:cNvSpPr>
            <a:spLocks noGrp="1"/>
          </p:cNvSpPr>
          <p:nvPr>
            <p:ph type="dt" sz="half" idx="10"/>
          </p:nvPr>
        </p:nvSpPr>
        <p:spPr/>
        <p:txBody>
          <a:bodyPr rtlCol="0"/>
          <a:lstStyle/>
          <a:p>
            <a:pPr rtl="0"/>
            <a:fld id="{E36B3B26-7DFC-4FF4-B994-301AC6DD3324}" type="datetime1">
              <a:rPr lang="fr-FR" noProof="0" smtClean="0"/>
              <a:t>15/07/2026</a:t>
            </a:fld>
            <a:endParaRPr lang="fr-FR" noProof="0"/>
          </a:p>
        </p:txBody>
      </p:sp>
      <p:sp>
        <p:nvSpPr>
          <p:cNvPr id="4" name="Espace réservé au pied de page 3"/>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5" name="Espace réservé du numéro de diapositive 4"/>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re 1"/>
          <p:cNvSpPr>
            <a:spLocks noGrp="1"/>
          </p:cNvSpPr>
          <p:nvPr>
            <p:ph type="title"/>
          </p:nvPr>
        </p:nvSpPr>
        <p:spPr>
          <a:xfrm>
            <a:off x="575894" y="729658"/>
            <a:ext cx="11029616" cy="988332"/>
          </a:xfrm>
        </p:spPr>
        <p:txBody>
          <a:bodyPr rtlCol="0"/>
          <a:lstStyle/>
          <a:p>
            <a:pPr rtl="0"/>
            <a:r>
              <a:rPr lang="fr-FR" noProof="0"/>
              <a:t>Modifiez le style du titre</a:t>
            </a:r>
          </a:p>
        </p:txBody>
      </p:sp>
    </p:spTree>
    <p:extLst>
      <p:ext uri="{BB962C8B-B14F-4D97-AF65-F5344CB8AC3E}">
        <p14:creationId xmlns:p14="http://schemas.microsoft.com/office/powerpoint/2010/main" val="116431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à la date 1"/>
          <p:cNvSpPr>
            <a:spLocks noGrp="1"/>
          </p:cNvSpPr>
          <p:nvPr>
            <p:ph type="dt" sz="half" idx="10"/>
          </p:nvPr>
        </p:nvSpPr>
        <p:spPr/>
        <p:txBody>
          <a:bodyPr rtlCol="0"/>
          <a:lstStyle/>
          <a:p>
            <a:pPr rtl="0"/>
            <a:fld id="{53D5BA4F-E020-4FB3-8868-86F1C695D088}" type="datetime1">
              <a:rPr lang="fr-FR" noProof="0" smtClean="0"/>
              <a:t>15/07/2026</a:t>
            </a:fld>
            <a:endParaRPr lang="fr-FR" noProof="0"/>
          </a:p>
        </p:txBody>
      </p:sp>
      <p:sp>
        <p:nvSpPr>
          <p:cNvPr id="3" name="Espace réservé au pied de page 2"/>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4" name="Espace réservé du numéro de diapositive 3"/>
          <p:cNvSpPr>
            <a:spLocks noGrp="1"/>
          </p:cNvSpPr>
          <p:nvPr>
            <p:ph type="sldNum" sz="quarter" idx="12"/>
          </p:nvPr>
        </p:nvSpPr>
        <p:spPr/>
        <p:txBody>
          <a:bodyPr rtlCol="0"/>
          <a:lstStyle/>
          <a:p>
            <a:pPr rtl="0"/>
            <a:fld id="{D57F1E4F-1CFF-5643-939E-217C01CDF565}" type="slidenum">
              <a:rPr lang="fr-FR" noProof="0" smtClean="0"/>
              <a:pPr/>
              <a:t>‹N°›</a:t>
            </a:fld>
            <a:endParaRPr lang="fr-FR" noProof="0"/>
          </a:p>
        </p:txBody>
      </p:sp>
    </p:spTree>
    <p:extLst>
      <p:ext uri="{BB962C8B-B14F-4D97-AF65-F5344CB8AC3E}">
        <p14:creationId xmlns:p14="http://schemas.microsoft.com/office/powerpoint/2010/main" val="3412690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2" y="5262296"/>
            <a:ext cx="4909445" cy="689514"/>
          </a:xfrm>
        </p:spPr>
        <p:txBody>
          <a:bodyPr rtlCol="0" anchor="ctr"/>
          <a:lstStyle>
            <a:lvl1pPr algn="l">
              <a:defRPr sz="2000" b="0">
                <a:solidFill>
                  <a:schemeClr val="accent1">
                    <a:lumMod val="75000"/>
                    <a:lumOff val="25000"/>
                  </a:schemeClr>
                </a:solidFill>
              </a:defRPr>
            </a:lvl1pPr>
          </a:lstStyle>
          <a:p>
            <a:pPr rtl="0"/>
            <a:r>
              <a:rPr lang="fr-FR" noProof="0"/>
              <a:t>Modifiez le style du titre</a:t>
            </a:r>
          </a:p>
        </p:txBody>
      </p:sp>
      <p:sp>
        <p:nvSpPr>
          <p:cNvPr id="3" name="Espace réservé du contenu 2"/>
          <p:cNvSpPr>
            <a:spLocks noGrp="1"/>
          </p:cNvSpPr>
          <p:nvPr>
            <p:ph idx="1" hasCustomPrompt="1"/>
          </p:nvPr>
        </p:nvSpPr>
        <p:spPr>
          <a:xfrm>
            <a:off x="447816" y="601200"/>
            <a:ext cx="11292840" cy="4204800"/>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texte 3"/>
          <p:cNvSpPr>
            <a:spLocks noGrp="1"/>
          </p:cNvSpPr>
          <p:nvPr>
            <p:ph type="body" sz="half" idx="2" hasCustomPrompt="1"/>
          </p:nvPr>
        </p:nvSpPr>
        <p:spPr>
          <a:xfrm>
            <a:off x="5740823" y="5262296"/>
            <a:ext cx="5869987" cy="689515"/>
          </a:xfrm>
        </p:spPr>
        <p:txBody>
          <a:bodyPr rtlCol="0"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 du masque</a:t>
            </a:r>
          </a:p>
        </p:txBody>
      </p:sp>
      <p:sp>
        <p:nvSpPr>
          <p:cNvPr id="5" name="Espace réservé à la date 4"/>
          <p:cNvSpPr>
            <a:spLocks noGrp="1"/>
          </p:cNvSpPr>
          <p:nvPr>
            <p:ph type="dt" sz="half" idx="10"/>
          </p:nvPr>
        </p:nvSpPr>
        <p:spPr/>
        <p:txBody>
          <a:bodyPr rtlCol="0"/>
          <a:lstStyle>
            <a:lvl1pPr>
              <a:defRPr>
                <a:solidFill>
                  <a:schemeClr val="accent1">
                    <a:lumMod val="75000"/>
                    <a:lumOff val="25000"/>
                  </a:schemeClr>
                </a:solidFill>
              </a:defRPr>
            </a:lvl1pPr>
          </a:lstStyle>
          <a:p>
            <a:pPr rtl="0"/>
            <a:fld id="{CD1C4B90-6CDC-45E8-9D9C-CEB281E00FDC}" type="datetime1">
              <a:rPr lang="fr-FR" noProof="0" smtClean="0"/>
              <a:t>15/07/2026</a:t>
            </a:fld>
            <a:endParaRPr lang="fr-FR" noProof="0"/>
          </a:p>
        </p:txBody>
      </p:sp>
      <p:sp>
        <p:nvSpPr>
          <p:cNvPr id="6" name="Espace réservé au pied de page 5"/>
          <p:cNvSpPr>
            <a:spLocks noGrp="1"/>
          </p:cNvSpPr>
          <p:nvPr>
            <p:ph type="ftr" sz="quarter" idx="11"/>
          </p:nvPr>
        </p:nvSpPr>
        <p:spPr/>
        <p:txBody>
          <a:bodyPr rtlCol="0"/>
          <a:lstStyle>
            <a:lvl1pPr>
              <a:defRPr>
                <a:solidFill>
                  <a:schemeClr val="accent1">
                    <a:lumMod val="75000"/>
                    <a:lumOff val="25000"/>
                  </a:schemeClr>
                </a:solidFill>
              </a:defRPr>
            </a:lvl1pPr>
          </a:lstStyle>
          <a:p>
            <a:pPr rtl="0"/>
            <a:r>
              <a:rPr lang="fr-FR" noProof="0"/>
              <a:t>Atelier de Vulgarisation et de sensibilisation autour de la Loi n°017/2002 et de l'article 404 bis et 405 du Règlement Minier</a:t>
            </a:r>
          </a:p>
        </p:txBody>
      </p:sp>
      <p:sp>
        <p:nvSpPr>
          <p:cNvPr id="7" name="Espace réservé du numéro de diapositive 6"/>
          <p:cNvSpPr>
            <a:spLocks noGrp="1"/>
          </p:cNvSpPr>
          <p:nvPr>
            <p:ph type="sldNum" sz="quarter" idx="12"/>
          </p:nvPr>
        </p:nvSpPr>
        <p:spPr/>
        <p:txBody>
          <a:bodyPr rtlCol="0"/>
          <a:lstStyle>
            <a:lvl1pPr>
              <a:defRPr>
                <a:solidFill>
                  <a:schemeClr val="accent1">
                    <a:lumMod val="75000"/>
                    <a:lumOff val="25000"/>
                  </a:schemeClr>
                </a:solidFill>
              </a:defRPr>
            </a:lvl1pPr>
          </a:lstStyle>
          <a:p>
            <a:pPr rtl="0"/>
            <a:fld id="{D57F1E4F-1CFF-5643-939E-217C01CDF565}" type="slidenum">
              <a:rPr lang="fr-FR" noProof="0" smtClean="0"/>
              <a:pPr/>
              <a:t>‹N°›</a:t>
            </a:fld>
            <a:endParaRPr lang="fr-FR" noProof="0"/>
          </a:p>
        </p:txBody>
      </p:sp>
    </p:spTree>
    <p:extLst>
      <p:ext uri="{BB962C8B-B14F-4D97-AF65-F5344CB8AC3E}">
        <p14:creationId xmlns:p14="http://schemas.microsoft.com/office/powerpoint/2010/main" val="292329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1193" y="4693389"/>
            <a:ext cx="11029616" cy="566738"/>
          </a:xfrm>
        </p:spPr>
        <p:txBody>
          <a:bodyPr rtlCol="0" anchor="b">
            <a:normAutofit/>
          </a:bodyPr>
          <a:lstStyle>
            <a:lvl1pPr algn="l">
              <a:defRPr sz="2400" b="0">
                <a:solidFill>
                  <a:schemeClr val="accent1"/>
                </a:solidFill>
              </a:defRPr>
            </a:lvl1pPr>
          </a:lstStyle>
          <a:p>
            <a:pPr rtl="0"/>
            <a:r>
              <a:rPr lang="fr-FR" noProof="0"/>
              <a:t>Modifiez le style du titre</a:t>
            </a:r>
          </a:p>
        </p:txBody>
      </p:sp>
      <p:sp>
        <p:nvSpPr>
          <p:cNvPr id="3" name="Espace réservé d’image 2"/>
          <p:cNvSpPr>
            <a:spLocks noGrp="1" noChangeAspect="1"/>
          </p:cNvSpPr>
          <p:nvPr>
            <p:ph type="pic" idx="1" hasCustomPrompt="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fr-FR" noProof="0"/>
              <a:t>Cliquez sur l’icône pour ajouter une image</a:t>
            </a:r>
          </a:p>
        </p:txBody>
      </p:sp>
      <p:sp>
        <p:nvSpPr>
          <p:cNvPr id="4" name="Espace réservé du texte 3"/>
          <p:cNvSpPr>
            <a:spLocks noGrp="1"/>
          </p:cNvSpPr>
          <p:nvPr>
            <p:ph type="body" sz="half" idx="2" hasCustomPrompt="1"/>
          </p:nvPr>
        </p:nvSpPr>
        <p:spPr>
          <a:xfrm>
            <a:off x="581192" y="5260127"/>
            <a:ext cx="11029617" cy="598671"/>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 du masque</a:t>
            </a:r>
          </a:p>
        </p:txBody>
      </p:sp>
      <p:sp>
        <p:nvSpPr>
          <p:cNvPr id="5" name="Espace réservé à la date 4"/>
          <p:cNvSpPr>
            <a:spLocks noGrp="1"/>
          </p:cNvSpPr>
          <p:nvPr>
            <p:ph type="dt" sz="half" idx="10"/>
          </p:nvPr>
        </p:nvSpPr>
        <p:spPr/>
        <p:txBody>
          <a:bodyPr rtlCol="0"/>
          <a:lstStyle/>
          <a:p>
            <a:pPr rtl="0"/>
            <a:fld id="{A23F360D-E3DC-47A1-96A2-C2934C0549E1}" type="datetime1">
              <a:rPr lang="fr-FR" noProof="0" smtClean="0"/>
              <a:t>15/07/2026</a:t>
            </a:fld>
            <a:endParaRPr lang="fr-FR" noProof="0"/>
          </a:p>
        </p:txBody>
      </p:sp>
      <p:sp>
        <p:nvSpPr>
          <p:cNvPr id="6" name="Espace réservé au pied de page 5"/>
          <p:cNvSpPr>
            <a:spLocks noGrp="1"/>
          </p:cNvSpPr>
          <p:nvPr>
            <p:ph type="ftr" sz="quarter" idx="11"/>
          </p:nvPr>
        </p:nvSpPr>
        <p:spPr/>
        <p:txBody>
          <a:bodyPr rtlCol="0"/>
          <a:lstStyle/>
          <a:p>
            <a:pPr rtl="0"/>
            <a:r>
              <a:rPr lang="fr-FR" noProof="0"/>
              <a:t>Atelier de Vulgarisation et de sensibilisation autour de la Loi n°017/2002 et de l'article 404 bis et 405 du Règlement Minier</a:t>
            </a:r>
          </a:p>
        </p:txBody>
      </p:sp>
      <p:sp>
        <p:nvSpPr>
          <p:cNvPr id="7" name="Espace réservé du numéro de diapositive 6"/>
          <p:cNvSpPr>
            <a:spLocks noGrp="1"/>
          </p:cNvSpPr>
          <p:nvPr>
            <p:ph type="sldNum" sz="quarter" idx="12"/>
          </p:nvPr>
        </p:nvSpPr>
        <p:spPr/>
        <p:txBody>
          <a:bodyPr rtlCol="0"/>
          <a:lstStyle/>
          <a:p>
            <a:pPr rtl="0"/>
            <a:fld id="{D57F1E4F-1CFF-5643-939E-217C01CDF565}" type="slidenum">
              <a:rPr lang="fr-FR" noProof="0" smtClean="0"/>
              <a:pPr/>
              <a:t>‹N°›</a:t>
            </a:fld>
            <a:endParaRPr lang="fr-FR" noProof="0"/>
          </a:p>
        </p:txBody>
      </p:sp>
    </p:spTree>
    <p:extLst>
      <p:ext uri="{BB962C8B-B14F-4D97-AF65-F5344CB8AC3E}">
        <p14:creationId xmlns:p14="http://schemas.microsoft.com/office/powerpoint/2010/main" val="1280803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au titre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fr-FR" noProof="0"/>
              <a:t>Modifiez le style du titre</a:t>
            </a:r>
          </a:p>
        </p:txBody>
      </p:sp>
      <p:sp>
        <p:nvSpPr>
          <p:cNvPr id="3" name="Espace réservé du texte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à la date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pPr rtl="0"/>
            <a:fld id="{0F780EAD-A938-4981-B4A6-C6CA5DC8477A}" type="datetime1">
              <a:rPr lang="fr-FR" noProof="0" smtClean="0"/>
              <a:t>15/07/2026</a:t>
            </a:fld>
            <a:endParaRPr lang="fr-FR" noProof="0"/>
          </a:p>
        </p:txBody>
      </p:sp>
      <p:sp>
        <p:nvSpPr>
          <p:cNvPr id="5" name="Espace réservé du pied de page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pPr rtl="0"/>
            <a:r>
              <a:rPr lang="fr-FR" noProof="0" dirty="0"/>
              <a:t>Atelier de Vulgarisation et de sensibilisation autour de la Loi n°017/2002 et de l'article 404 bis et 405 du Règlement Minier</a:t>
            </a:r>
          </a:p>
        </p:txBody>
      </p:sp>
      <p:sp>
        <p:nvSpPr>
          <p:cNvPr id="6" name="Espace réservé au numéro de diapositive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pPr rtl="0"/>
            <a:fld id="{D57F1E4F-1CFF-5643-939E-217C01CDF565}" type="slidenum">
              <a:rPr lang="fr-FR" noProof="0" smtClean="0"/>
              <a:pPr/>
              <a:t>‹N°›</a:t>
            </a:fld>
            <a:endParaRPr lang="fr-FR" noProof="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2855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93D4EDA-58E0-40CC-B3CA-14CDEB349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grpSp>
        <p:nvGrpSpPr>
          <p:cNvPr id="17" name="Groupe 16">
            <a:extLst>
              <a:ext uri="{FF2B5EF4-FFF2-40B4-BE49-F238E27FC236}">
                <a16:creationId xmlns:a16="http://schemas.microsoft.com/office/drawing/2014/main" id="{AA9EB0BC-A85E-4C26-B355-5DFCEF6CCB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8" name="Rectangle 17">
              <a:extLst>
                <a:ext uri="{FF2B5EF4-FFF2-40B4-BE49-F238E27FC236}">
                  <a16:creationId xmlns:a16="http://schemas.microsoft.com/office/drawing/2014/main" id="{3643E56B-BD42-413D-B17D-7958270F5D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96C04F74-9467-4FA5-95DC-8D481A297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D73DE1C3-5C37-42E9-A3F0-256F19383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4A2E7EC3-E07C-46CE-9B25-41865A506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732" y="4428067"/>
            <a:ext cx="11260667" cy="1962497"/>
          </a:xfrm>
          <a:prstGeom prst="rect">
            <a:avLst/>
          </a:prstGeom>
          <a:solidFill>
            <a:schemeClr val="bg1">
              <a:alpha val="73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C02C5318-1A1E-49D0-B2E2-A4B0FA9E8A40}"/>
              </a:ext>
            </a:extLst>
          </p:cNvPr>
          <p:cNvSpPr>
            <a:spLocks noGrp="1"/>
          </p:cNvSpPr>
          <p:nvPr>
            <p:ph type="ctrTitle"/>
          </p:nvPr>
        </p:nvSpPr>
        <p:spPr>
          <a:xfrm>
            <a:off x="581191" y="3574335"/>
            <a:ext cx="10993549" cy="1892910"/>
          </a:xfrm>
        </p:spPr>
        <p:style>
          <a:lnRef idx="2">
            <a:schemeClr val="accent2"/>
          </a:lnRef>
          <a:fillRef idx="1">
            <a:schemeClr val="lt1"/>
          </a:fillRef>
          <a:effectRef idx="0">
            <a:schemeClr val="accent2"/>
          </a:effectRef>
          <a:fontRef idx="minor">
            <a:schemeClr val="dk1"/>
          </a:fontRef>
        </p:style>
        <p:txBody>
          <a:bodyPr rtlCol="0" anchor="ctr">
            <a:noAutofit/>
          </a:bodyPr>
          <a:lstStyle/>
          <a:p>
            <a:pPr algn="ctr"/>
            <a:r>
              <a:rPr lang="fr-CD" sz="3200" b="1" dirty="0">
                <a:latin typeface="Tahoma" panose="020B0604030504040204" pitchFamily="34" charset="0"/>
                <a:cs typeface="Tahoma" panose="020B0604030504040204" pitchFamily="34" charset="0"/>
              </a:rPr>
              <a:t>LES REMBLAIS MINIERS COMME SOURCES DES RISQUES RADIOLOGIQUES (NORM/TENORM)</a:t>
            </a:r>
            <a:endParaRPr lang="fr-FR" sz="3200" b="1" dirty="0">
              <a:latin typeface="Tahoma" panose="020B0604030504040204" pitchFamily="34" charset="0"/>
              <a:cs typeface="Tahoma" panose="020B0604030504040204" pitchFamily="34" charset="0"/>
            </a:endParaRPr>
          </a:p>
        </p:txBody>
      </p:sp>
      <p:sp>
        <p:nvSpPr>
          <p:cNvPr id="3" name="Sous-titre 2">
            <a:extLst>
              <a:ext uri="{FF2B5EF4-FFF2-40B4-BE49-F238E27FC236}">
                <a16:creationId xmlns:a16="http://schemas.microsoft.com/office/drawing/2014/main" id="{48B6CF59-4E5B-494D-A2F7-97ADD01E6497}"/>
              </a:ext>
            </a:extLst>
          </p:cNvPr>
          <p:cNvSpPr>
            <a:spLocks noGrp="1"/>
          </p:cNvSpPr>
          <p:nvPr>
            <p:ph type="subTitle" idx="1"/>
          </p:nvPr>
        </p:nvSpPr>
        <p:spPr>
          <a:xfrm>
            <a:off x="581194" y="5467245"/>
            <a:ext cx="10993546" cy="609997"/>
          </a:xfrm>
          <a:ln>
            <a:noFill/>
          </a:ln>
        </p:spPr>
        <p:style>
          <a:lnRef idx="2">
            <a:schemeClr val="accent2"/>
          </a:lnRef>
          <a:fillRef idx="1">
            <a:schemeClr val="lt1"/>
          </a:fillRef>
          <a:effectRef idx="0">
            <a:schemeClr val="accent2"/>
          </a:effectRef>
          <a:fontRef idx="minor">
            <a:schemeClr val="dk1"/>
          </a:fontRef>
        </p:style>
        <p:txBody>
          <a:bodyPr rtlCol="0">
            <a:noAutofit/>
          </a:bodyPr>
          <a:lstStyle/>
          <a:p>
            <a:pPr algn="r"/>
            <a:r>
              <a:rPr lang="fr-FR" altLang="fr-FR" b="1" dirty="0"/>
              <a:t>Monsieur Jacques NAKAMWAMBILA KIADIAMUYIKA</a:t>
            </a:r>
            <a:br>
              <a:rPr lang="fr-FR" sz="2000" b="1" cap="none" dirty="0">
                <a:solidFill>
                  <a:schemeClr val="tx1"/>
                </a:solidFill>
                <a:latin typeface="Tahoma" panose="020B0604030504040204" pitchFamily="34" charset="0"/>
                <a:cs typeface="Times New Roman" panose="02020603050405020304" pitchFamily="18" charset="0"/>
              </a:rPr>
            </a:br>
            <a:r>
              <a:rPr lang="fr-FR" b="1" i="1" cap="none" dirty="0">
                <a:solidFill>
                  <a:schemeClr val="tx1"/>
                </a:solidFill>
                <a:latin typeface="Times New Roman" panose="02020603050405020304" pitchFamily="18" charset="0"/>
                <a:cs typeface="Times New Roman" panose="02020603050405020304" pitchFamily="18" charset="0"/>
              </a:rPr>
              <a:t>Expert en Radioprotection, DEA en Sciences et Technologies</a:t>
            </a:r>
            <a:endParaRPr lang="fr-CD" dirty="0"/>
          </a:p>
          <a:p>
            <a:pPr algn="r"/>
            <a:r>
              <a:rPr lang="fr-FR" b="1" i="1" cap="none" dirty="0">
                <a:solidFill>
                  <a:schemeClr val="tx1"/>
                </a:solidFill>
                <a:latin typeface="Times New Roman" panose="02020603050405020304" pitchFamily="18" charset="0"/>
                <a:cs typeface="Times New Roman" panose="02020603050405020304" pitchFamily="18" charset="0"/>
              </a:rPr>
              <a:t>n</a:t>
            </a:r>
            <a:endParaRPr lang="fr-FR" sz="2000" b="1" i="1" cap="none" dirty="0">
              <a:solidFill>
                <a:schemeClr val="tx1"/>
              </a:solidFill>
              <a:latin typeface="Times New Roman" panose="02020603050405020304" pitchFamily="18" charset="0"/>
              <a:cs typeface="Times New Roman" panose="02020603050405020304" pitchFamily="18" charset="0"/>
            </a:endParaRPr>
          </a:p>
        </p:txBody>
      </p:sp>
      <p:sp>
        <p:nvSpPr>
          <p:cNvPr id="4" name="ZoneTexte 3"/>
          <p:cNvSpPr txBox="1"/>
          <p:nvPr/>
        </p:nvSpPr>
        <p:spPr>
          <a:xfrm>
            <a:off x="432465" y="576771"/>
            <a:ext cx="11313001" cy="1815882"/>
          </a:xfrm>
          <a:prstGeom prst="rect">
            <a:avLst/>
          </a:prstGeom>
          <a:solidFill>
            <a:schemeClr val="accent2">
              <a:lumMod val="20000"/>
              <a:lumOff val="80000"/>
              <a:alpha val="83000"/>
            </a:schemeClr>
          </a:solidFill>
        </p:spPr>
        <p:txBody>
          <a:bodyPr wrap="square" rtlCol="0">
            <a:spAutoFit/>
          </a:bodyPr>
          <a:lstStyle/>
          <a:p>
            <a:pPr algn="ctr"/>
            <a:r>
              <a:rPr lang="fr-FR" sz="2000" b="1" i="1" dirty="0">
                <a:solidFill>
                  <a:srgbClr val="0070C0"/>
                </a:solidFill>
              </a:rPr>
              <a:t>République Démocratique du Congo</a:t>
            </a:r>
          </a:p>
          <a:p>
            <a:pPr algn="ctr"/>
            <a:r>
              <a:rPr lang="fr-FR" sz="2000" dirty="0"/>
              <a:t>MINISTERE DE L’ENSEIGNEMENT SUPÉRIEUR,  UNIVERSITAIRE, </a:t>
            </a:r>
          </a:p>
          <a:p>
            <a:pPr algn="ctr"/>
            <a:r>
              <a:rPr lang="fr-FR" sz="2000" dirty="0"/>
              <a:t>RECHERCHE SCIENTIFIQUE ET INNOVATIONS</a:t>
            </a:r>
          </a:p>
          <a:p>
            <a:pPr algn="ctr"/>
            <a:r>
              <a:rPr lang="fr-FR" sz="2000" b="1" dirty="0">
                <a:solidFill>
                  <a:srgbClr val="002060"/>
                </a:solidFill>
              </a:rPr>
              <a:t>Comité National de Protection Contre les Rayonnements Ionisants</a:t>
            </a:r>
          </a:p>
          <a:p>
            <a:pPr algn="ctr"/>
            <a:r>
              <a:rPr lang="fr-FR" sz="3200" b="1" dirty="0">
                <a:solidFill>
                  <a:srgbClr val="FF0000"/>
                </a:solidFill>
                <a:effectLst>
                  <a:outerShdw blurRad="38100" dist="38100" dir="2700000" algn="tl">
                    <a:srgbClr val="000000">
                      <a:alpha val="43137"/>
                    </a:srgbClr>
                  </a:outerShdw>
                </a:effectLst>
              </a:rPr>
              <a:t>C.N.P.R.I</a:t>
            </a:r>
            <a:endParaRPr lang="fr-FR" sz="3200" dirty="0">
              <a:solidFill>
                <a:srgbClr val="FF0000"/>
              </a:solidFill>
              <a:effectLst>
                <a:outerShdw blurRad="38100" dist="38100" dir="2700000" algn="tl">
                  <a:srgbClr val="000000">
                    <a:alpha val="43137"/>
                  </a:srgbClr>
                </a:outerShdw>
              </a:effectLst>
            </a:endParaRPr>
          </a:p>
        </p:txBody>
      </p:sp>
      <p:pic>
        <p:nvPicPr>
          <p:cNvPr id="5" name="Imag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35988" y="866799"/>
            <a:ext cx="999878" cy="972000"/>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0588" y="911336"/>
            <a:ext cx="962049" cy="927463"/>
          </a:xfrm>
          <a:prstGeom prst="rect">
            <a:avLst/>
          </a:prstGeom>
        </p:spPr>
      </p:pic>
      <p:sp>
        <p:nvSpPr>
          <p:cNvPr id="8" name="ZoneTexte 7"/>
          <p:cNvSpPr txBox="1"/>
          <p:nvPr/>
        </p:nvSpPr>
        <p:spPr>
          <a:xfrm>
            <a:off x="432464" y="2421495"/>
            <a:ext cx="11313001" cy="1384995"/>
          </a:xfrm>
          <a:prstGeom prst="rect">
            <a:avLst/>
          </a:prstGeom>
          <a:solidFill>
            <a:srgbClr val="203661">
              <a:alpha val="88000"/>
            </a:srgbClr>
          </a:solidFill>
        </p:spPr>
        <p:txBody>
          <a:bodyPr wrap="square" rtlCol="0">
            <a:spAutoFit/>
          </a:bodyPr>
          <a:lstStyle/>
          <a:p>
            <a:pPr algn="ctr"/>
            <a:r>
              <a:rPr lang="fr-FR" sz="2700" cap="all" dirty="0">
                <a:solidFill>
                  <a:schemeClr val="bg1"/>
                </a:solidFill>
                <a:latin typeface="+mj-lt"/>
                <a:ea typeface="+mj-ea"/>
                <a:cs typeface="+mj-cs"/>
              </a:rPr>
              <a:t>ATELIER DE Sensibilisation et DE vulgarisation sur la Gestion Des Remblais et la Culture de Prévention Des URGENCES radiologiques</a:t>
            </a:r>
          </a:p>
        </p:txBody>
      </p:sp>
      <p:sp>
        <p:nvSpPr>
          <p:cNvPr id="11" name="ZoneTexte 10"/>
          <p:cNvSpPr txBox="1"/>
          <p:nvPr/>
        </p:nvSpPr>
        <p:spPr>
          <a:xfrm>
            <a:off x="8912506" y="6091309"/>
            <a:ext cx="2662234" cy="338554"/>
          </a:xfrm>
          <a:prstGeom prst="rect">
            <a:avLst/>
          </a:prstGeom>
          <a:noFill/>
        </p:spPr>
        <p:txBody>
          <a:bodyPr wrap="square" rtlCol="0">
            <a:spAutoFit/>
          </a:bodyPr>
          <a:lstStyle/>
          <a:p>
            <a:pPr algn="r"/>
            <a:r>
              <a:rPr lang="fr-FR" sz="1600" b="1" dirty="0"/>
              <a:t>KOLWEZI - Juillet 2026</a:t>
            </a:r>
          </a:p>
        </p:txBody>
      </p:sp>
    </p:spTree>
    <p:extLst>
      <p:ext uri="{BB962C8B-B14F-4D97-AF65-F5344CB8AC3E}">
        <p14:creationId xmlns:p14="http://schemas.microsoft.com/office/powerpoint/2010/main" val="1487700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33FC46-0C82-D0B0-D731-169C3F3ED581}"/>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68B5257D-4B72-E9DC-B0DA-DE272C6DE4A3}"/>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B5EDE2F9-71D1-6E96-C99C-5ACAE013AD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C2CCD219-2CD9-2D5C-3E49-E0EBF78A69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346B4DB9-AB28-76E0-E8AB-30CFC6C99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54AD4C64-4369-3B06-B9F4-8AC739C42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2A30A265-BE44-6BF3-C40A-5812F9DE28B3}"/>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EFB2F8AA-38E2-257A-64DF-A9E81D6273AC}"/>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622DB3A4-83F7-5E8B-78A7-DE76E8219D38}"/>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10</a:t>
            </a:fld>
            <a:endParaRPr lang="fr-FR" sz="1600" noProof="0" dirty="0">
              <a:solidFill>
                <a:schemeClr val="bg1"/>
              </a:solidFill>
            </a:endParaRPr>
          </a:p>
        </p:txBody>
      </p:sp>
      <p:sp>
        <p:nvSpPr>
          <p:cNvPr id="7" name="Titre 6">
            <a:extLst>
              <a:ext uri="{FF2B5EF4-FFF2-40B4-BE49-F238E27FC236}">
                <a16:creationId xmlns:a16="http://schemas.microsoft.com/office/drawing/2014/main" id="{E5873470-3044-B83D-4640-8C0C41561598}"/>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sp>
        <p:nvSpPr>
          <p:cNvPr id="10" name="Espace réservé du contenu 3">
            <a:extLst>
              <a:ext uri="{FF2B5EF4-FFF2-40B4-BE49-F238E27FC236}">
                <a16:creationId xmlns:a16="http://schemas.microsoft.com/office/drawing/2014/main" id="{843029B4-1E70-7442-9587-E88C56F86DD8}"/>
              </a:ext>
            </a:extLst>
          </p:cNvPr>
          <p:cNvSpPr>
            <a:spLocks noGrp="1"/>
          </p:cNvSpPr>
          <p:nvPr>
            <p:ph idx="1"/>
          </p:nvPr>
        </p:nvSpPr>
        <p:spPr>
          <a:xfrm>
            <a:off x="581192" y="1865916"/>
            <a:ext cx="11029615" cy="4262184"/>
          </a:xfrm>
        </p:spPr>
        <p:txBody>
          <a:bodyPr anchor="ctr">
            <a:noAutofit/>
          </a:bodyPr>
          <a:lstStyle/>
          <a:p>
            <a:pPr marL="0" indent="0" algn="just">
              <a:buNone/>
            </a:pPr>
            <a:r>
              <a:rPr lang="fr-FR" sz="2400" b="1" dirty="0"/>
              <a:t>3. L'ingestion (Le lessivage par les eaux)</a:t>
            </a:r>
            <a:endParaRPr lang="fr-FR" sz="2400" dirty="0"/>
          </a:p>
          <a:p>
            <a:pPr algn="just">
              <a:buFont typeface="Wingdings" panose="05000000000000000000" pitchFamily="2" charset="2"/>
              <a:buChar char="Ø"/>
            </a:pPr>
            <a:r>
              <a:rPr lang="fr-FR" sz="2400" dirty="0"/>
              <a:t>C'est le risque le plus insidieux. Les eaux de pluie traversent les remblais. </a:t>
            </a:r>
          </a:p>
          <a:p>
            <a:pPr algn="just">
              <a:buFont typeface="Wingdings" panose="05000000000000000000" pitchFamily="2" charset="2"/>
              <a:buChar char="Ø"/>
            </a:pPr>
            <a:r>
              <a:rPr lang="fr-FR" sz="2400" dirty="0"/>
              <a:t>Par un phénomène d'</a:t>
            </a:r>
            <a:r>
              <a:rPr lang="fr-FR" sz="2400" b="1" dirty="0"/>
              <a:t>acidification chimique</a:t>
            </a:r>
            <a:r>
              <a:rPr lang="fr-FR" sz="2400" dirty="0"/>
              <a:t> (drainage acide minier), les métaux lourds et l'uranium deviennent solubles.</a:t>
            </a:r>
          </a:p>
          <a:p>
            <a:pPr algn="just">
              <a:buFont typeface="Wingdings" panose="05000000000000000000" pitchFamily="2" charset="2"/>
              <a:buChar char="Ø"/>
            </a:pPr>
            <a:r>
              <a:rPr lang="fr-FR" sz="2400" dirty="0"/>
              <a:t>Ils migrent vers les nappes phréatiques ou les cours d'eau locaux où s'approvisionnent les populations pour boire ou irriguer les cultures.</a:t>
            </a:r>
            <a:endParaRPr lang="fr-FR" sz="2400" dirty="0">
              <a:cs typeface="Times New Roman" panose="02020603050405020304" pitchFamily="18" charset="0"/>
            </a:endParaRPr>
          </a:p>
        </p:txBody>
      </p:sp>
    </p:spTree>
    <p:extLst>
      <p:ext uri="{BB962C8B-B14F-4D97-AF65-F5344CB8AC3E}">
        <p14:creationId xmlns:p14="http://schemas.microsoft.com/office/powerpoint/2010/main" val="366978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E8C056-5A5C-C080-5049-38574FF5B3FB}"/>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05E66392-5DBF-5907-0A6A-C9FC7CD8D3EB}"/>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95E894F1-9EA4-2408-67AB-7131E2F75B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51C38F25-51C3-BFEA-2929-E66DD5EB0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E5E5A7F2-93AB-EAE6-2063-CEB3FA93C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83EE0689-3151-6CED-82B8-C8B09740A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BB26EF22-5F7A-2822-E1B8-24A0630C9CA1}"/>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ECE5D0DD-AEA9-2F2D-6D03-6181C1A58E69}"/>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F33C3FB4-F124-8C95-7F28-3872F2176AC7}"/>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11</a:t>
            </a:fld>
            <a:endParaRPr lang="fr-FR" sz="1600" noProof="0" dirty="0">
              <a:solidFill>
                <a:schemeClr val="bg1"/>
              </a:solidFill>
            </a:endParaRPr>
          </a:p>
        </p:txBody>
      </p:sp>
      <p:sp>
        <p:nvSpPr>
          <p:cNvPr id="7" name="Titre 6">
            <a:extLst>
              <a:ext uri="{FF2B5EF4-FFF2-40B4-BE49-F238E27FC236}">
                <a16:creationId xmlns:a16="http://schemas.microsoft.com/office/drawing/2014/main" id="{4F1B6AEF-1DE2-AF02-0E35-897BB2CB8CAF}"/>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sp>
        <p:nvSpPr>
          <p:cNvPr id="10" name="Espace réservé du contenu 3">
            <a:extLst>
              <a:ext uri="{FF2B5EF4-FFF2-40B4-BE49-F238E27FC236}">
                <a16:creationId xmlns:a16="http://schemas.microsoft.com/office/drawing/2014/main" id="{90D395E2-1CDD-AE00-97A3-013E9D53E8D9}"/>
              </a:ext>
            </a:extLst>
          </p:cNvPr>
          <p:cNvSpPr>
            <a:spLocks noGrp="1"/>
          </p:cNvSpPr>
          <p:nvPr>
            <p:ph idx="1"/>
          </p:nvPr>
        </p:nvSpPr>
        <p:spPr>
          <a:xfrm>
            <a:off x="581192" y="1865916"/>
            <a:ext cx="11029615" cy="4262184"/>
          </a:xfrm>
        </p:spPr>
        <p:txBody>
          <a:bodyPr anchor="ctr">
            <a:noAutofit/>
          </a:bodyPr>
          <a:lstStyle/>
          <a:p>
            <a:pPr marL="0" indent="0" algn="just">
              <a:buNone/>
            </a:pPr>
            <a:endParaRPr lang="fr-FR" sz="2400" dirty="0">
              <a:cs typeface="Times New Roman" panose="02020603050405020304" pitchFamily="18" charset="0"/>
            </a:endParaRPr>
          </a:p>
        </p:txBody>
      </p:sp>
      <p:pic>
        <p:nvPicPr>
          <p:cNvPr id="2" name="Image 1" descr="Remblais miniers à l'abandon présentant des risques de dispersion environnementale, généré par IA">
            <a:extLst>
              <a:ext uri="{FF2B5EF4-FFF2-40B4-BE49-F238E27FC236}">
                <a16:creationId xmlns:a16="http://schemas.microsoft.com/office/drawing/2014/main" id="{A2F879D1-A892-CC75-650E-7BF891F170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24646" y="1992954"/>
            <a:ext cx="9142708" cy="3771741"/>
          </a:xfrm>
          <a:prstGeom prst="rect">
            <a:avLst/>
          </a:prstGeom>
          <a:noFill/>
          <a:ln>
            <a:noFill/>
          </a:ln>
        </p:spPr>
      </p:pic>
      <p:sp>
        <p:nvSpPr>
          <p:cNvPr id="3" name="Rectangle 2">
            <a:extLst>
              <a:ext uri="{FF2B5EF4-FFF2-40B4-BE49-F238E27FC236}">
                <a16:creationId xmlns:a16="http://schemas.microsoft.com/office/drawing/2014/main" id="{B500F2D3-25E2-28BF-8E73-EF4B1788C8B5}"/>
              </a:ext>
            </a:extLst>
          </p:cNvPr>
          <p:cNvSpPr/>
          <p:nvPr/>
        </p:nvSpPr>
        <p:spPr>
          <a:xfrm>
            <a:off x="1524646" y="5801008"/>
            <a:ext cx="9780103" cy="323165"/>
          </a:xfrm>
          <a:prstGeom prst="rect">
            <a:avLst/>
          </a:prstGeom>
        </p:spPr>
        <p:txBody>
          <a:bodyPr wrap="square">
            <a:spAutoFit/>
          </a:bodyPr>
          <a:lstStyle/>
          <a:p>
            <a:pPr algn="just">
              <a:lnSpc>
                <a:spcPts val="1800"/>
              </a:lnSpc>
              <a:spcAft>
                <a:spcPts val="800"/>
              </a:spcAft>
            </a:pPr>
            <a:r>
              <a:rPr lang="fr-FR" sz="1600" b="1" i="1" dirty="0">
                <a:solidFill>
                  <a:srgbClr val="1F1F1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Remblais miniers à l'abandon présentant des risques de dispersion environnementale. </a:t>
            </a:r>
            <a:r>
              <a:rPr lang="en-US" sz="1600" b="1" i="1" dirty="0">
                <a:solidFill>
                  <a:srgbClr val="1F1F1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Source : EPA</a:t>
            </a:r>
            <a:endParaRPr lang="fr-FR" sz="1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0175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D6285F-A92F-77AE-8161-8F4573ED58BA}"/>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2080A41E-3DBF-4D7A-D346-57C05F99FE3E}"/>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A7AE9BCB-7FB5-E493-10BA-2B586DF7AD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8057A9B6-95DE-81D3-7F07-B95E0169C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1F904EFA-9C36-FB8F-BEAD-FC73AC5886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F0ED27CB-F50A-A8C2-8AEB-CF00F4A276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7C6A623E-87B1-FF54-65C6-46A0A67683D2}"/>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DE37E667-118D-C939-07A4-E79B44D8BADA}"/>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5DEB2DDC-C68B-B746-EBF4-1FFCB084BA1A}"/>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12</a:t>
            </a:fld>
            <a:endParaRPr lang="fr-FR" sz="1600" noProof="0" dirty="0">
              <a:solidFill>
                <a:schemeClr val="bg1"/>
              </a:solidFill>
            </a:endParaRPr>
          </a:p>
        </p:txBody>
      </p:sp>
      <p:sp>
        <p:nvSpPr>
          <p:cNvPr id="7" name="Titre 6">
            <a:extLst>
              <a:ext uri="{FF2B5EF4-FFF2-40B4-BE49-F238E27FC236}">
                <a16:creationId xmlns:a16="http://schemas.microsoft.com/office/drawing/2014/main" id="{C1286CE9-9294-9E2A-802A-B67704D8BDB0}"/>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sp>
        <p:nvSpPr>
          <p:cNvPr id="10" name="Espace réservé du contenu 3">
            <a:extLst>
              <a:ext uri="{FF2B5EF4-FFF2-40B4-BE49-F238E27FC236}">
                <a16:creationId xmlns:a16="http://schemas.microsoft.com/office/drawing/2014/main" id="{E0D24272-012E-4BE5-FC97-DA7E6EC06479}"/>
              </a:ext>
            </a:extLst>
          </p:cNvPr>
          <p:cNvSpPr>
            <a:spLocks noGrp="1"/>
          </p:cNvSpPr>
          <p:nvPr>
            <p:ph idx="1"/>
          </p:nvPr>
        </p:nvSpPr>
        <p:spPr>
          <a:xfrm>
            <a:off x="581192" y="1865916"/>
            <a:ext cx="11029615" cy="4262184"/>
          </a:xfrm>
        </p:spPr>
        <p:txBody>
          <a:bodyPr anchor="ctr">
            <a:noAutofit/>
          </a:bodyPr>
          <a:lstStyle/>
          <a:p>
            <a:pPr marL="0" indent="0" algn="just">
              <a:buNone/>
            </a:pPr>
            <a:endParaRPr lang="fr-FR" sz="2400" dirty="0">
              <a:cs typeface="Times New Roman" panose="02020603050405020304" pitchFamily="18" charset="0"/>
            </a:endParaRPr>
          </a:p>
        </p:txBody>
      </p:sp>
      <p:pic>
        <p:nvPicPr>
          <p:cNvPr id="4" name="Image 11">
            <a:extLst>
              <a:ext uri="{FF2B5EF4-FFF2-40B4-BE49-F238E27FC236}">
                <a16:creationId xmlns:a16="http://schemas.microsoft.com/office/drawing/2014/main" id="{1EDB7E39-1040-B0A3-2462-2A3384F649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4332" y="1892795"/>
            <a:ext cx="9605160" cy="3956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D9E1740E-EDA6-9A34-13D6-7D726FAEEA7F}"/>
              </a:ext>
            </a:extLst>
          </p:cNvPr>
          <p:cNvSpPr/>
          <p:nvPr/>
        </p:nvSpPr>
        <p:spPr>
          <a:xfrm>
            <a:off x="3361469" y="5849236"/>
            <a:ext cx="5054525" cy="323165"/>
          </a:xfrm>
          <a:prstGeom prst="rect">
            <a:avLst/>
          </a:prstGeom>
        </p:spPr>
        <p:txBody>
          <a:bodyPr wrap="none">
            <a:spAutoFit/>
          </a:bodyPr>
          <a:lstStyle/>
          <a:p>
            <a:pPr algn="just">
              <a:lnSpc>
                <a:spcPts val="1800"/>
              </a:lnSpc>
              <a:spcAft>
                <a:spcPts val="800"/>
              </a:spcAft>
            </a:pPr>
            <a:r>
              <a:rPr lang="fr-FR" sz="1400" b="1" dirty="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Source : </a:t>
            </a:r>
            <a:r>
              <a:rPr lang="fr-FR" sz="1400" dirty="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Données de nos Recherche Doctorale en 2023 à </a:t>
            </a:r>
            <a:r>
              <a:rPr lang="fr-FR" sz="1400" dirty="0" err="1">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Luiswishi</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8282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AF3D43-364D-7CAF-A2BC-F091F08D18DF}"/>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8244E089-1215-00B8-3338-FC294FB4EE07}"/>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F123B90C-05E7-6AE0-8B45-044A1BD82C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1395C7E7-30CC-47B1-C8FA-F28E49047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FAFEA0BF-9C69-9350-4FBA-2556DEDD55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85E43B1C-4499-545D-22F3-6603FF757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01527177-D88F-DE8F-263D-BC6F7BA0D952}"/>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66CE57A4-09D5-6C16-C374-B7E0D457C5D8}"/>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0B4E1E0C-79A8-BFCC-DA29-138B7B0E1A41}"/>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13</a:t>
            </a:fld>
            <a:endParaRPr lang="fr-FR" sz="1600" noProof="0" dirty="0">
              <a:solidFill>
                <a:schemeClr val="bg1"/>
              </a:solidFill>
            </a:endParaRPr>
          </a:p>
        </p:txBody>
      </p:sp>
      <p:sp>
        <p:nvSpPr>
          <p:cNvPr id="7" name="Titre 6">
            <a:extLst>
              <a:ext uri="{FF2B5EF4-FFF2-40B4-BE49-F238E27FC236}">
                <a16:creationId xmlns:a16="http://schemas.microsoft.com/office/drawing/2014/main" id="{FF2E37F4-6E4B-CE77-126B-3AFFBB2E7592}"/>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pic>
        <p:nvPicPr>
          <p:cNvPr id="2" name="Image 3" descr="Young Workers At The Congo Mines">
            <a:extLst>
              <a:ext uri="{FF2B5EF4-FFF2-40B4-BE49-F238E27FC236}">
                <a16:creationId xmlns:a16="http://schemas.microsoft.com/office/drawing/2014/main" id="{41AC2D30-AC92-1BFE-25B2-A0022C728B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8460" y="1865915"/>
            <a:ext cx="7658858" cy="379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869EA38-C879-CA03-4DFA-CA5AAC17D5ED}"/>
              </a:ext>
            </a:extLst>
          </p:cNvPr>
          <p:cNvSpPr/>
          <p:nvPr/>
        </p:nvSpPr>
        <p:spPr>
          <a:xfrm>
            <a:off x="7024792" y="5844130"/>
            <a:ext cx="2672526" cy="369332"/>
          </a:xfrm>
          <a:prstGeom prst="rect">
            <a:avLst/>
          </a:prstGeom>
        </p:spPr>
        <p:txBody>
          <a:bodyPr wrap="none">
            <a:spAutoFit/>
          </a:bodyPr>
          <a:lstStyle/>
          <a:p>
            <a:r>
              <a:rPr lang="it-IT" dirty="0">
                <a:solidFill>
                  <a:srgbClr val="080808"/>
                </a:solidFill>
                <a:latin typeface="lato"/>
              </a:rPr>
              <a:t>13, 2005 in Ruashi mine</a:t>
            </a:r>
            <a:endParaRPr lang="fr-CD" dirty="0"/>
          </a:p>
        </p:txBody>
      </p:sp>
      <p:sp>
        <p:nvSpPr>
          <p:cNvPr id="6" name="Rectangle 5">
            <a:extLst>
              <a:ext uri="{FF2B5EF4-FFF2-40B4-BE49-F238E27FC236}">
                <a16:creationId xmlns:a16="http://schemas.microsoft.com/office/drawing/2014/main" id="{53DB8047-66E5-9A59-8E91-E24578588246}"/>
              </a:ext>
            </a:extLst>
          </p:cNvPr>
          <p:cNvSpPr/>
          <p:nvPr/>
        </p:nvSpPr>
        <p:spPr>
          <a:xfrm>
            <a:off x="2283336" y="5849029"/>
            <a:ext cx="5006499" cy="369332"/>
          </a:xfrm>
          <a:prstGeom prst="rect">
            <a:avLst/>
          </a:prstGeom>
        </p:spPr>
        <p:txBody>
          <a:bodyPr wrap="none">
            <a:spAutoFit/>
          </a:bodyPr>
          <a:lstStyle/>
          <a:p>
            <a:r>
              <a:rPr lang="en-US" dirty="0">
                <a:solidFill>
                  <a:srgbClr val="080808"/>
                </a:solidFill>
                <a:latin typeface="lato"/>
              </a:rPr>
              <a:t>Photo by Per-Anders </a:t>
            </a:r>
            <a:r>
              <a:rPr lang="en-US" dirty="0" err="1">
                <a:solidFill>
                  <a:srgbClr val="080808"/>
                </a:solidFill>
                <a:latin typeface="lato"/>
              </a:rPr>
              <a:t>Pettersson</a:t>
            </a:r>
            <a:r>
              <a:rPr lang="en-US" dirty="0">
                <a:solidFill>
                  <a:srgbClr val="080808"/>
                </a:solidFill>
                <a:latin typeface="lato"/>
              </a:rPr>
              <a:t>/Getty Images)</a:t>
            </a:r>
            <a:endParaRPr lang="fr-CD" dirty="0"/>
          </a:p>
        </p:txBody>
      </p:sp>
    </p:spTree>
    <p:extLst>
      <p:ext uri="{BB962C8B-B14F-4D97-AF65-F5344CB8AC3E}">
        <p14:creationId xmlns:p14="http://schemas.microsoft.com/office/powerpoint/2010/main" val="1377521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9E5B30-CAF5-1668-C47B-7AF2DB5B7425}"/>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93AAA220-E265-D8AE-554A-C17249E9BEE0}"/>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90092C44-A017-8F5A-7866-F39F203518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E591359D-58D1-3B28-3983-B7BB9B082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25156656-FD06-C5B3-4711-E20F63CF34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63DB0A0E-E4C1-F749-37A9-2B3535E28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1F24561D-FD2B-4C14-9A59-CAA11A4B4B4B}"/>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35A9F72B-6DAE-85E8-2AA5-260C674A0E0A}"/>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A5A7041A-B8C9-16E8-93EA-954FB9D893FB}"/>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14</a:t>
            </a:fld>
            <a:endParaRPr lang="fr-FR" sz="1600" noProof="0" dirty="0">
              <a:solidFill>
                <a:schemeClr val="bg1"/>
              </a:solidFill>
            </a:endParaRPr>
          </a:p>
        </p:txBody>
      </p:sp>
      <p:sp>
        <p:nvSpPr>
          <p:cNvPr id="7" name="Titre 6">
            <a:extLst>
              <a:ext uri="{FF2B5EF4-FFF2-40B4-BE49-F238E27FC236}">
                <a16:creationId xmlns:a16="http://schemas.microsoft.com/office/drawing/2014/main" id="{63187582-951B-7C66-FD61-E504510AA85C}"/>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pic>
        <p:nvPicPr>
          <p:cNvPr id="4" name="Image 1" descr="Miners carry bags of ore in the copper-cobalt Shabara artisanal mine near the town of Kolwezi, Lualaba, Democratic Republic of Congo, June 20, 2023.">
            <a:extLst>
              <a:ext uri="{FF2B5EF4-FFF2-40B4-BE49-F238E27FC236}">
                <a16:creationId xmlns:a16="http://schemas.microsoft.com/office/drawing/2014/main" id="{66931ADA-A3DE-D432-79EA-85002C188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2234" y="1901554"/>
            <a:ext cx="7591573" cy="3880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D5CCABB-B4F4-FC14-94CD-2FE19455B3EF}"/>
              </a:ext>
            </a:extLst>
          </p:cNvPr>
          <p:cNvSpPr/>
          <p:nvPr/>
        </p:nvSpPr>
        <p:spPr>
          <a:xfrm>
            <a:off x="2692916" y="5798584"/>
            <a:ext cx="5887509" cy="538609"/>
          </a:xfrm>
          <a:prstGeom prst="rect">
            <a:avLst/>
          </a:prstGeom>
        </p:spPr>
        <p:txBody>
          <a:bodyPr wrap="none">
            <a:spAutoFit/>
          </a:bodyPr>
          <a:lstStyle/>
          <a:p>
            <a:r>
              <a:rPr lang="fr-FR" sz="1400" b="1" dirty="0">
                <a:latin typeface="Times New Roman" panose="02020603050405020304" pitchFamily="18" charset="0"/>
                <a:ea typeface="Times New Roman" panose="02020603050405020304" pitchFamily="18" charset="0"/>
                <a:cs typeface="Times New Roman" panose="02020603050405020304" pitchFamily="18" charset="0"/>
              </a:rPr>
              <a:t>Source : </a:t>
            </a:r>
            <a:r>
              <a:rPr lang="fr-CD" sz="1400" dirty="0">
                <a:latin typeface="Lato"/>
              </a:rPr>
              <a:t>ELECTRIC VEHICLES CONGO MINING COBALT 20 juin 2023</a:t>
            </a:r>
          </a:p>
          <a:p>
            <a:pPr lvl="0" algn="just">
              <a:lnSpc>
                <a:spcPts val="1800"/>
              </a:lnSpc>
              <a:spcAft>
                <a:spcPts val="800"/>
              </a:spcAft>
            </a:pPr>
            <a:endParaRPr lang="fr-F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6408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C90AF-4345-14BB-3EB3-52522DB0B6CA}"/>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A7191DA0-9071-67C2-833D-A6CA58CA7BCC}"/>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FAD797EB-D429-55FF-E8D4-A5A015E14C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DF33D418-326E-5C11-AFE5-11475CF701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7AB1647D-3F4E-F1E0-A191-BB9DF8EEF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006E4286-B3DB-6451-F43B-FE6D094CF0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92EFA870-5E3D-4E15-10B4-B6FA767D5B36}"/>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6971EE0F-9ECF-39A3-42E0-E8661752BA8F}"/>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A2A61B7B-1B2A-D6C3-189B-4C3F043DBF3D}"/>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15</a:t>
            </a:fld>
            <a:endParaRPr lang="fr-FR" sz="1600" noProof="0" dirty="0">
              <a:solidFill>
                <a:schemeClr val="bg1"/>
              </a:solidFill>
            </a:endParaRPr>
          </a:p>
        </p:txBody>
      </p:sp>
      <p:sp>
        <p:nvSpPr>
          <p:cNvPr id="7" name="Titre 6">
            <a:extLst>
              <a:ext uri="{FF2B5EF4-FFF2-40B4-BE49-F238E27FC236}">
                <a16:creationId xmlns:a16="http://schemas.microsoft.com/office/drawing/2014/main" id="{1ED2CA13-78EB-1562-F216-EF4363C6A7B5}"/>
              </a:ext>
            </a:extLst>
          </p:cNvPr>
          <p:cNvSpPr>
            <a:spLocks noGrp="1"/>
          </p:cNvSpPr>
          <p:nvPr>
            <p:ph type="title"/>
          </p:nvPr>
        </p:nvSpPr>
        <p:spPr/>
        <p:txBody>
          <a:bodyPr>
            <a:noAutofit/>
          </a:bodyPr>
          <a:lstStyle/>
          <a:p>
            <a:r>
              <a:rPr lang="fr-FR" altLang="fr-FR" sz="3200" dirty="0"/>
              <a:t>IV. LES DEFIS DE LA SUREVEILLANCE ET LE Rôle du </a:t>
            </a:r>
            <a:r>
              <a:rPr lang="fr-FR" altLang="fr-FR" sz="3200" dirty="0" err="1"/>
              <a:t>cnpri</a:t>
            </a:r>
            <a:endParaRPr lang="fr-FR" sz="3200" dirty="0"/>
          </a:p>
        </p:txBody>
      </p:sp>
      <p:sp>
        <p:nvSpPr>
          <p:cNvPr id="10" name="Espace réservé du contenu 3">
            <a:extLst>
              <a:ext uri="{FF2B5EF4-FFF2-40B4-BE49-F238E27FC236}">
                <a16:creationId xmlns:a16="http://schemas.microsoft.com/office/drawing/2014/main" id="{7932A897-C2D0-3845-EFB3-A03E296F7670}"/>
              </a:ext>
            </a:extLst>
          </p:cNvPr>
          <p:cNvSpPr>
            <a:spLocks noGrp="1"/>
          </p:cNvSpPr>
          <p:nvPr>
            <p:ph idx="1"/>
          </p:nvPr>
        </p:nvSpPr>
        <p:spPr>
          <a:xfrm>
            <a:off x="581192" y="1865916"/>
            <a:ext cx="11029615" cy="4262184"/>
          </a:xfrm>
        </p:spPr>
        <p:txBody>
          <a:bodyPr anchor="ctr">
            <a:noAutofit/>
          </a:bodyPr>
          <a:lstStyle/>
          <a:p>
            <a:pPr marL="0" indent="0" algn="just">
              <a:spcBef>
                <a:spcPts val="0"/>
              </a:spcBef>
              <a:spcAft>
                <a:spcPts val="0"/>
              </a:spcAft>
              <a:buNone/>
            </a:pPr>
            <a:r>
              <a:rPr lang="fr-FR" sz="2200" dirty="0">
                <a:solidFill>
                  <a:srgbClr val="1F1F1F"/>
                </a:solidFill>
                <a:ea typeface="Times New Roman" panose="02020603050405020304" pitchFamily="18" charset="0"/>
                <a:cs typeface="Times New Roman" panose="02020603050405020304" pitchFamily="18" charset="0"/>
              </a:rPr>
              <a:t>En tant qu'autorité de réglementation, le CNPRI applique un triptyque strict pour contenir ces risques :</a:t>
            </a:r>
            <a:endParaRPr lang="fr-FR" sz="2200" dirty="0">
              <a:ea typeface="Calibri" panose="020F0502020204030204" pitchFamily="34" charset="0"/>
              <a:cs typeface="Times New Roman" panose="02020603050405020304" pitchFamily="18" charset="0"/>
            </a:endParaRPr>
          </a:p>
          <a:p>
            <a:pPr algn="just">
              <a:spcBef>
                <a:spcPts val="0"/>
              </a:spcBef>
              <a:spcAft>
                <a:spcPts val="0"/>
              </a:spcAft>
            </a:pPr>
            <a:r>
              <a:rPr lang="fr-FR" sz="2200" b="1" dirty="0">
                <a:solidFill>
                  <a:srgbClr val="1F1F1F"/>
                </a:solidFill>
                <a:ea typeface="Times New Roman" panose="02020603050405020304" pitchFamily="18" charset="0"/>
                <a:cs typeface="Times New Roman" panose="02020603050405020304" pitchFamily="18" charset="0"/>
              </a:rPr>
              <a:t>Les actions prioritaires sur le terrain :</a:t>
            </a:r>
          </a:p>
          <a:p>
            <a:pPr marL="342900" lvl="0" indent="-342900" algn="just">
              <a:spcBef>
                <a:spcPts val="0"/>
              </a:spcBef>
              <a:spcAft>
                <a:spcPts val="0"/>
              </a:spcAft>
              <a:buSzPts val="1000"/>
              <a:buFont typeface="Wingdings" panose="05000000000000000000" pitchFamily="2" charset="2"/>
              <a:buChar char="Ø"/>
              <a:tabLst>
                <a:tab pos="457200" algn="l"/>
              </a:tabLst>
            </a:pPr>
            <a:r>
              <a:rPr lang="fr-FR" sz="2200" b="1" dirty="0">
                <a:solidFill>
                  <a:srgbClr val="1F1F1F"/>
                </a:solidFill>
                <a:ea typeface="Times New Roman" panose="02020603050405020304" pitchFamily="18" charset="0"/>
                <a:cs typeface="Times New Roman" panose="02020603050405020304" pitchFamily="18" charset="0"/>
              </a:rPr>
              <a:t>La Cartographie Radiologique :</a:t>
            </a:r>
            <a:r>
              <a:rPr lang="fr-FR" sz="2200" dirty="0">
                <a:solidFill>
                  <a:srgbClr val="1F1F1F"/>
                </a:solidFill>
                <a:ea typeface="Times New Roman" panose="02020603050405020304" pitchFamily="18" charset="0"/>
                <a:cs typeface="Times New Roman" panose="02020603050405020304" pitchFamily="18" charset="0"/>
              </a:rPr>
              <a:t> Utilisation de scintillomètres et de spectromètres gamma portatifs pour identifier les "points chauds" sur les concessions minières et à leurs frontières.</a:t>
            </a:r>
          </a:p>
          <a:p>
            <a:pPr marL="342900" lvl="0" indent="-342900" algn="just">
              <a:spcBef>
                <a:spcPts val="0"/>
              </a:spcBef>
              <a:spcAft>
                <a:spcPts val="0"/>
              </a:spcAft>
              <a:buSzPts val="1000"/>
              <a:buFont typeface="Wingdings" panose="05000000000000000000" pitchFamily="2" charset="2"/>
              <a:buChar char="Ø"/>
              <a:tabLst>
                <a:tab pos="457200" algn="l"/>
              </a:tabLst>
            </a:pPr>
            <a:r>
              <a:rPr lang="fr-FR" sz="2200" b="1" dirty="0">
                <a:solidFill>
                  <a:srgbClr val="1F1F1F"/>
                </a:solidFill>
                <a:ea typeface="Times New Roman" panose="02020603050405020304" pitchFamily="18" charset="0"/>
                <a:cs typeface="Times New Roman" panose="02020603050405020304" pitchFamily="18" charset="0"/>
              </a:rPr>
              <a:t>L'interdiction de l'usage civil :</a:t>
            </a:r>
            <a:r>
              <a:rPr lang="fr-FR" sz="2200" dirty="0">
                <a:solidFill>
                  <a:srgbClr val="1F1F1F"/>
                </a:solidFill>
                <a:ea typeface="Times New Roman" panose="02020603050405020304" pitchFamily="18" charset="0"/>
                <a:cs typeface="Times New Roman" panose="02020603050405020304" pitchFamily="18" charset="0"/>
              </a:rPr>
              <a:t> Empêcher strictement le détournement des stériles miniers pour la construction résidentielle ou le remblayage de parcelles privées.</a:t>
            </a:r>
          </a:p>
          <a:p>
            <a:pPr marL="342900" lvl="0" indent="-342900" algn="just">
              <a:spcBef>
                <a:spcPts val="0"/>
              </a:spcBef>
              <a:spcAft>
                <a:spcPts val="0"/>
              </a:spcAft>
              <a:buSzPts val="1000"/>
              <a:buFont typeface="Symbol" panose="05050102010706020507" pitchFamily="18" charset="2"/>
              <a:buChar char=""/>
              <a:tabLst>
                <a:tab pos="457200" algn="l"/>
              </a:tabLst>
            </a:pPr>
            <a:r>
              <a:rPr lang="fr-FR" sz="2200" b="1" dirty="0">
                <a:solidFill>
                  <a:srgbClr val="1F1F1F"/>
                </a:solidFill>
                <a:ea typeface="Times New Roman" panose="02020603050405020304" pitchFamily="18" charset="0"/>
                <a:cs typeface="Times New Roman" panose="02020603050405020304" pitchFamily="18" charset="0"/>
              </a:rPr>
              <a:t>Le confinement obligatoire :</a:t>
            </a:r>
            <a:r>
              <a:rPr lang="fr-FR" sz="2200" dirty="0">
                <a:solidFill>
                  <a:srgbClr val="1F1F1F"/>
                </a:solidFill>
                <a:ea typeface="Times New Roman" panose="02020603050405020304" pitchFamily="18" charset="0"/>
                <a:cs typeface="Times New Roman" panose="02020603050405020304" pitchFamily="18" charset="0"/>
              </a:rPr>
              <a:t> Imposer aux exploitants des couvertures multicouches (argile compactée, membranes géotextiles, terre végétale) sur les remblais pour bloquer l'émanation de radon et limiter l'infiltration de l'eau.</a:t>
            </a:r>
            <a:endParaRPr lang="fr-FR" sz="22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8923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8F1FA8-0258-5129-DD08-36B2C1056116}"/>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3C33CAF1-D686-48C7-8069-E33BA9F9C05F}"/>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sp>
        <p:nvSpPr>
          <p:cNvPr id="3" name="Titre 2">
            <a:extLst>
              <a:ext uri="{FF2B5EF4-FFF2-40B4-BE49-F238E27FC236}">
                <a16:creationId xmlns:a16="http://schemas.microsoft.com/office/drawing/2014/main" id="{127F7217-516B-2BF0-A8E1-4A2EBBB0858D}"/>
              </a:ext>
            </a:extLst>
          </p:cNvPr>
          <p:cNvSpPr>
            <a:spLocks noGrp="1"/>
          </p:cNvSpPr>
          <p:nvPr>
            <p:ph type="title"/>
          </p:nvPr>
        </p:nvSpPr>
        <p:spPr/>
        <p:txBody>
          <a:bodyPr>
            <a:normAutofit/>
          </a:bodyPr>
          <a:lstStyle/>
          <a:p>
            <a:r>
              <a:rPr lang="fr-CD" sz="4000" dirty="0"/>
              <a:t>CONCLUSION</a:t>
            </a:r>
            <a:endParaRPr lang="fr-FR" sz="4000" dirty="0"/>
          </a:p>
        </p:txBody>
      </p:sp>
      <p:grpSp>
        <p:nvGrpSpPr>
          <p:cNvPr id="14" name="Groupe 13">
            <a:extLst>
              <a:ext uri="{FF2B5EF4-FFF2-40B4-BE49-F238E27FC236}">
                <a16:creationId xmlns:a16="http://schemas.microsoft.com/office/drawing/2014/main" id="{701E8302-D3EC-02A0-0BAB-8B4FB25EC8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1D2DF9BD-3E67-7FE8-8C7D-912327EC5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F8A5662D-99A9-0278-7638-A802DE72E2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C53FDDB5-BC73-3875-CDDA-A23C2FB6C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3076B751-222A-1662-CA64-A1E1AD050591}"/>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B0B0BCAA-4876-9CC1-2A04-253A638A0181}"/>
              </a:ext>
            </a:extLst>
          </p:cNvPr>
          <p:cNvSpPr txBox="1"/>
          <p:nvPr/>
        </p:nvSpPr>
        <p:spPr>
          <a:xfrm>
            <a:off x="-2510" y="6522791"/>
            <a:ext cx="12192000" cy="338554"/>
          </a:xfrm>
          <a:prstGeom prst="rect">
            <a:avLst/>
          </a:prstGeom>
          <a:solidFill>
            <a:srgbClr val="1A3260"/>
          </a:solidFill>
        </p:spPr>
        <p:txBody>
          <a:bodyPr wrap="square" rtlCol="0">
            <a:spAutoFit/>
          </a:bodyPr>
          <a:lstStyle/>
          <a:p>
            <a:pPr algn="ctr"/>
            <a:r>
              <a:rPr lang="fr-FR" sz="1600" dirty="0">
                <a:solidFill>
                  <a:schemeClr val="bg1"/>
                </a:solidFill>
              </a:rPr>
              <a:t>RDC - </a:t>
            </a:r>
            <a:r>
              <a:rPr lang="fr-CD" sz="1600" dirty="0">
                <a:solidFill>
                  <a:schemeClr val="bg1"/>
                </a:solidFill>
              </a:rPr>
              <a:t>ESURSI</a:t>
            </a:r>
            <a:r>
              <a:rPr lang="fr-FR" sz="1600" dirty="0">
                <a:solidFill>
                  <a:schemeClr val="bg1"/>
                </a:solidFill>
              </a:rPr>
              <a:t> - C.N.P.R.I - </a:t>
            </a:r>
            <a:r>
              <a:rPr lang="fr-FR" sz="1600" dirty="0" err="1">
                <a:solidFill>
                  <a:schemeClr val="bg1"/>
                </a:solidFill>
              </a:rPr>
              <a:t>jacquesnakamwambila@gmail.com</a:t>
            </a:r>
            <a:endParaRPr lang="fr-FR" sz="1600" dirty="0">
              <a:solidFill>
                <a:schemeClr val="bg1"/>
              </a:solidFill>
            </a:endParaRPr>
          </a:p>
        </p:txBody>
      </p:sp>
      <p:sp>
        <p:nvSpPr>
          <p:cNvPr id="25" name="Espace réservé du numéro de diapositive 24">
            <a:extLst>
              <a:ext uri="{FF2B5EF4-FFF2-40B4-BE49-F238E27FC236}">
                <a16:creationId xmlns:a16="http://schemas.microsoft.com/office/drawing/2014/main" id="{FE4C15B2-7B09-C8E5-F3B5-880A570F0672}"/>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16</a:t>
            </a:fld>
            <a:endParaRPr lang="fr-FR" sz="1600" noProof="0" dirty="0">
              <a:solidFill>
                <a:schemeClr val="bg1"/>
              </a:solidFill>
            </a:endParaRPr>
          </a:p>
        </p:txBody>
      </p:sp>
      <p:sp>
        <p:nvSpPr>
          <p:cNvPr id="4" name="Espace réservé du contenu 3">
            <a:extLst>
              <a:ext uri="{FF2B5EF4-FFF2-40B4-BE49-F238E27FC236}">
                <a16:creationId xmlns:a16="http://schemas.microsoft.com/office/drawing/2014/main" id="{017C0213-2EB3-C4BC-1A6E-1C3AB8C7B843}"/>
              </a:ext>
            </a:extLst>
          </p:cNvPr>
          <p:cNvSpPr>
            <a:spLocks noGrp="1"/>
          </p:cNvSpPr>
          <p:nvPr>
            <p:ph idx="1"/>
          </p:nvPr>
        </p:nvSpPr>
        <p:spPr>
          <a:xfrm>
            <a:off x="581192" y="1865916"/>
            <a:ext cx="11029615" cy="4262184"/>
          </a:xfrm>
        </p:spPr>
        <p:txBody>
          <a:bodyPr anchor="t">
            <a:noAutofit/>
          </a:bodyPr>
          <a:lstStyle/>
          <a:p>
            <a:pPr lvl="0" algn="just">
              <a:spcBef>
                <a:spcPts val="0"/>
              </a:spcBef>
              <a:spcAft>
                <a:spcPts val="0"/>
              </a:spcAft>
              <a:buSzPts val="1000"/>
              <a:buFont typeface="Wingdings" panose="05000000000000000000" pitchFamily="2" charset="2"/>
              <a:buChar char="Ø"/>
              <a:tabLst>
                <a:tab pos="457200" algn="l"/>
              </a:tabLst>
            </a:pPr>
            <a:r>
              <a:rPr lang="fr-FR" sz="2400" b="1" dirty="0">
                <a:solidFill>
                  <a:srgbClr val="1F1F1F"/>
                </a:solidFill>
                <a:ea typeface="Times New Roman" panose="02020603050405020304" pitchFamily="18" charset="0"/>
                <a:cs typeface="Times New Roman" panose="02020603050405020304" pitchFamily="18" charset="0"/>
              </a:rPr>
              <a:t>Le message clé :</a:t>
            </a:r>
            <a:r>
              <a:rPr lang="fr-FR" sz="2400" dirty="0">
                <a:solidFill>
                  <a:srgbClr val="1F1F1F"/>
                </a:solidFill>
                <a:ea typeface="Times New Roman" panose="02020603050405020304" pitchFamily="18" charset="0"/>
                <a:cs typeface="Times New Roman" panose="02020603050405020304" pitchFamily="18" charset="0"/>
              </a:rPr>
              <a:t> Les remblais miniers ne doivent plus être considérés comme de simples "</a:t>
            </a:r>
            <a:r>
              <a:rPr lang="fr-FR" sz="2400" b="1" dirty="0">
                <a:solidFill>
                  <a:srgbClr val="1F1F1F"/>
                </a:solidFill>
                <a:ea typeface="Times New Roman" panose="02020603050405020304" pitchFamily="18" charset="0"/>
                <a:cs typeface="Times New Roman" panose="02020603050405020304" pitchFamily="18" charset="0"/>
              </a:rPr>
              <a:t>déchets de production" </a:t>
            </a:r>
            <a:r>
              <a:rPr lang="fr-FR" sz="2400" dirty="0">
                <a:solidFill>
                  <a:srgbClr val="1F1F1F"/>
                </a:solidFill>
                <a:ea typeface="Times New Roman" panose="02020603050405020304" pitchFamily="18" charset="0"/>
                <a:cs typeface="Times New Roman" panose="02020603050405020304" pitchFamily="18" charset="0"/>
              </a:rPr>
              <a:t>oubliés après la fermeture de la mine. Ils font partie intégrante de l'héritage environnemental et sanitaire d'une région.</a:t>
            </a:r>
            <a:endParaRPr lang="fr-FR" sz="2400" dirty="0">
              <a:solidFill>
                <a:prstClr val="black"/>
              </a:solidFill>
              <a:ea typeface="Calibri" panose="020F0502020204030204" pitchFamily="34" charset="0"/>
              <a:cs typeface="Times New Roman" panose="02020603050405020304" pitchFamily="18" charset="0"/>
            </a:endParaRPr>
          </a:p>
          <a:p>
            <a:pPr lvl="0" algn="just">
              <a:spcBef>
                <a:spcPts val="0"/>
              </a:spcBef>
              <a:spcAft>
                <a:spcPts val="0"/>
              </a:spcAft>
              <a:buSzPts val="1000"/>
              <a:buFont typeface="Wingdings" panose="05000000000000000000" pitchFamily="2" charset="2"/>
              <a:buChar char="Ø"/>
              <a:tabLst>
                <a:tab pos="457200" algn="l"/>
              </a:tabLst>
            </a:pPr>
            <a:endParaRPr lang="fr-FR" sz="2400" b="1" dirty="0">
              <a:solidFill>
                <a:srgbClr val="1F1F1F"/>
              </a:solidFill>
              <a:ea typeface="Times New Roman" panose="02020603050405020304" pitchFamily="18" charset="0"/>
              <a:cs typeface="Times New Roman" panose="02020603050405020304" pitchFamily="18" charset="0"/>
            </a:endParaRPr>
          </a:p>
          <a:p>
            <a:pPr lvl="0" algn="just">
              <a:spcBef>
                <a:spcPts val="0"/>
              </a:spcBef>
              <a:spcAft>
                <a:spcPts val="0"/>
              </a:spcAft>
              <a:buSzPts val="1000"/>
              <a:buFont typeface="Wingdings" panose="05000000000000000000" pitchFamily="2" charset="2"/>
              <a:buChar char="Ø"/>
              <a:tabLst>
                <a:tab pos="457200" algn="l"/>
              </a:tabLst>
            </a:pPr>
            <a:r>
              <a:rPr lang="fr-FR" sz="2400" b="1" dirty="0">
                <a:solidFill>
                  <a:srgbClr val="1F1F1F"/>
                </a:solidFill>
                <a:ea typeface="Times New Roman" panose="02020603050405020304" pitchFamily="18" charset="0"/>
                <a:cs typeface="Times New Roman" panose="02020603050405020304" pitchFamily="18" charset="0"/>
              </a:rPr>
              <a:t>L'appel à l'action :</a:t>
            </a:r>
            <a:r>
              <a:rPr lang="fr-FR" sz="2400" dirty="0">
                <a:solidFill>
                  <a:srgbClr val="1F1F1F"/>
                </a:solidFill>
                <a:ea typeface="Times New Roman" panose="02020603050405020304" pitchFamily="18" charset="0"/>
                <a:cs typeface="Times New Roman" panose="02020603050405020304" pitchFamily="18" charset="0"/>
              </a:rPr>
              <a:t> </a:t>
            </a:r>
            <a:r>
              <a:rPr lang="fr-FR" sz="2400" b="1" dirty="0">
                <a:solidFill>
                  <a:srgbClr val="1F1F1F"/>
                </a:solidFill>
                <a:ea typeface="Times New Roman" panose="02020603050405020304" pitchFamily="18" charset="0"/>
                <a:cs typeface="Times New Roman" panose="02020603050405020304" pitchFamily="18" charset="0"/>
              </a:rPr>
              <a:t>La sécurité radiologique </a:t>
            </a:r>
            <a:r>
              <a:rPr lang="fr-FR" sz="2400" dirty="0">
                <a:solidFill>
                  <a:srgbClr val="1F1F1F"/>
                </a:solidFill>
                <a:ea typeface="Times New Roman" panose="02020603050405020304" pitchFamily="18" charset="0"/>
                <a:cs typeface="Times New Roman" panose="02020603050405020304" pitchFamily="18" charset="0"/>
              </a:rPr>
              <a:t>n'est pas un frein au développement minier, c'est le garant de sa durabilité. </a:t>
            </a:r>
          </a:p>
          <a:p>
            <a:pPr lvl="0" algn="just">
              <a:spcBef>
                <a:spcPts val="0"/>
              </a:spcBef>
              <a:spcAft>
                <a:spcPts val="0"/>
              </a:spcAft>
              <a:buSzPts val="1000"/>
              <a:buFont typeface="Wingdings" panose="05000000000000000000" pitchFamily="2" charset="2"/>
              <a:buChar char="Ø"/>
              <a:tabLst>
                <a:tab pos="457200" algn="l"/>
              </a:tabLst>
            </a:pPr>
            <a:endParaRPr lang="fr-FR" sz="2400" dirty="0">
              <a:solidFill>
                <a:srgbClr val="1F1F1F"/>
              </a:solidFill>
              <a:ea typeface="Times New Roman" panose="02020603050405020304" pitchFamily="18" charset="0"/>
              <a:cs typeface="Times New Roman" panose="02020603050405020304" pitchFamily="18" charset="0"/>
            </a:endParaRPr>
          </a:p>
          <a:p>
            <a:pPr lvl="0" algn="just">
              <a:spcBef>
                <a:spcPts val="0"/>
              </a:spcBef>
              <a:spcAft>
                <a:spcPts val="0"/>
              </a:spcAft>
              <a:buSzPts val="1000"/>
              <a:buFont typeface="Wingdings" panose="05000000000000000000" pitchFamily="2" charset="2"/>
              <a:buChar char="Ø"/>
              <a:tabLst>
                <a:tab pos="457200" algn="l"/>
              </a:tabLst>
            </a:pPr>
            <a:r>
              <a:rPr lang="fr-FR" sz="2400" dirty="0">
                <a:solidFill>
                  <a:srgbClr val="1F1F1F"/>
                </a:solidFill>
                <a:ea typeface="Times New Roman" panose="02020603050405020304" pitchFamily="18" charset="0"/>
                <a:cs typeface="Times New Roman" panose="02020603050405020304" pitchFamily="18" charset="0"/>
              </a:rPr>
              <a:t>Le CNPRI appelle à une collaboration renforcée entre les exploitants, les géologues et les aménageurs du territoire pour que les richesses d'aujourd'hui ne deviennent pas les fardeaux sanitaires de demain pour les générations futures.</a:t>
            </a:r>
            <a:endParaRPr lang="fr-FR" sz="24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5579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5A3E42-0B9B-58A2-F58A-DD35527F629B}"/>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50A326E8-3CB4-B8B2-6505-454B8F1FE073}"/>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sp>
        <p:nvSpPr>
          <p:cNvPr id="3" name="Titre 2">
            <a:extLst>
              <a:ext uri="{FF2B5EF4-FFF2-40B4-BE49-F238E27FC236}">
                <a16:creationId xmlns:a16="http://schemas.microsoft.com/office/drawing/2014/main" id="{5FF1DB22-EF8B-86BB-3FD7-13F9D5FEDA9A}"/>
              </a:ext>
            </a:extLst>
          </p:cNvPr>
          <p:cNvSpPr>
            <a:spLocks noGrp="1"/>
          </p:cNvSpPr>
          <p:nvPr>
            <p:ph type="title"/>
          </p:nvPr>
        </p:nvSpPr>
        <p:spPr/>
        <p:txBody>
          <a:bodyPr>
            <a:normAutofit fontScale="90000"/>
          </a:bodyPr>
          <a:lstStyle/>
          <a:p>
            <a:r>
              <a:rPr lang="fr-FR" sz="3600" dirty="0"/>
              <a:t>Références à lire: Normes et Directives de l'AIEA </a:t>
            </a:r>
          </a:p>
        </p:txBody>
      </p:sp>
      <p:grpSp>
        <p:nvGrpSpPr>
          <p:cNvPr id="14" name="Groupe 13">
            <a:extLst>
              <a:ext uri="{FF2B5EF4-FFF2-40B4-BE49-F238E27FC236}">
                <a16:creationId xmlns:a16="http://schemas.microsoft.com/office/drawing/2014/main" id="{6496F5B5-B38A-2F0D-B905-2C4D9530F7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242ED73F-9012-84D2-64CE-85889B5F65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78F824DD-5867-865E-E119-54594E46D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AE9BC346-FFA2-5153-EFA7-8B84FC37E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4FF5EC71-DF27-191F-6314-3E9A5949562D}"/>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1BECE707-29F7-4E81-5051-91FDC5E23E08}"/>
              </a:ext>
            </a:extLst>
          </p:cNvPr>
          <p:cNvSpPr txBox="1"/>
          <p:nvPr/>
        </p:nvSpPr>
        <p:spPr>
          <a:xfrm>
            <a:off x="-2510" y="6522791"/>
            <a:ext cx="12192000" cy="338554"/>
          </a:xfrm>
          <a:prstGeom prst="rect">
            <a:avLst/>
          </a:prstGeom>
          <a:solidFill>
            <a:srgbClr val="1A3260"/>
          </a:solidFill>
        </p:spPr>
        <p:txBody>
          <a:bodyPr wrap="square" rtlCol="0">
            <a:spAutoFit/>
          </a:bodyPr>
          <a:lstStyle/>
          <a:p>
            <a:pPr algn="ctr"/>
            <a:r>
              <a:rPr lang="fr-FR" sz="1600" dirty="0">
                <a:solidFill>
                  <a:schemeClr val="bg1"/>
                </a:solidFill>
              </a:rPr>
              <a:t>RDC - </a:t>
            </a:r>
            <a:r>
              <a:rPr lang="fr-CD" sz="1600" dirty="0">
                <a:solidFill>
                  <a:schemeClr val="bg1"/>
                </a:solidFill>
              </a:rPr>
              <a:t>ESURSI</a:t>
            </a:r>
            <a:r>
              <a:rPr lang="fr-FR" sz="1600" dirty="0">
                <a:solidFill>
                  <a:schemeClr val="bg1"/>
                </a:solidFill>
              </a:rPr>
              <a:t> - C.N.P.R.I - </a:t>
            </a:r>
            <a:r>
              <a:rPr lang="fr-FR" sz="1600" dirty="0" err="1">
                <a:solidFill>
                  <a:schemeClr val="bg1"/>
                </a:solidFill>
              </a:rPr>
              <a:t>jacquesnakamwambila@gmail.com</a:t>
            </a:r>
            <a:endParaRPr lang="fr-FR" sz="1600" dirty="0">
              <a:solidFill>
                <a:schemeClr val="bg1"/>
              </a:solidFill>
            </a:endParaRPr>
          </a:p>
        </p:txBody>
      </p:sp>
      <p:sp>
        <p:nvSpPr>
          <p:cNvPr id="25" name="Espace réservé du numéro de diapositive 24">
            <a:extLst>
              <a:ext uri="{FF2B5EF4-FFF2-40B4-BE49-F238E27FC236}">
                <a16:creationId xmlns:a16="http://schemas.microsoft.com/office/drawing/2014/main" id="{CD08E8B6-72FD-B4B9-A85B-D54DB191BE6A}"/>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17</a:t>
            </a:fld>
            <a:endParaRPr lang="fr-FR" sz="1600" noProof="0" dirty="0">
              <a:solidFill>
                <a:schemeClr val="bg1"/>
              </a:solidFill>
            </a:endParaRPr>
          </a:p>
        </p:txBody>
      </p:sp>
      <p:sp>
        <p:nvSpPr>
          <p:cNvPr id="4" name="Espace réservé du contenu 3">
            <a:extLst>
              <a:ext uri="{FF2B5EF4-FFF2-40B4-BE49-F238E27FC236}">
                <a16:creationId xmlns:a16="http://schemas.microsoft.com/office/drawing/2014/main" id="{98DD1D07-E155-D171-6599-ABB810D5FF6E}"/>
              </a:ext>
            </a:extLst>
          </p:cNvPr>
          <p:cNvSpPr>
            <a:spLocks noGrp="1"/>
          </p:cNvSpPr>
          <p:nvPr>
            <p:ph idx="1"/>
          </p:nvPr>
        </p:nvSpPr>
        <p:spPr>
          <a:xfrm>
            <a:off x="581192" y="1865916"/>
            <a:ext cx="11029615" cy="4262184"/>
          </a:xfrm>
        </p:spPr>
        <p:txBody>
          <a:bodyPr anchor="t">
            <a:noAutofit/>
          </a:bodyPr>
          <a:lstStyle/>
          <a:p>
            <a:pPr marL="0" indent="0" algn="just">
              <a:lnSpc>
                <a:spcPct val="107000"/>
              </a:lnSpc>
              <a:spcAft>
                <a:spcPts val="800"/>
              </a:spcAft>
              <a:buNone/>
            </a:pPr>
            <a:r>
              <a:rPr lang="fr-FR" sz="2400" dirty="0">
                <a:ea typeface="Times New Roman" panose="02020603050405020304" pitchFamily="18" charset="0"/>
                <a:cs typeface="Times New Roman" panose="02020603050405020304" pitchFamily="18" charset="0"/>
              </a:rPr>
              <a:t>L'AIEA établit des standards mondiaux pour la sûreté radiologique et la gestion des déchets. Ces documents phares incluent :</a:t>
            </a:r>
            <a:endParaRPr lang="fr-FR" sz="2400" dirty="0">
              <a:ea typeface="Calibri" panose="020F0502020204030204" pitchFamily="34" charset="0"/>
              <a:cs typeface="Times New Roman" panose="02020603050405020304" pitchFamily="18" charset="0"/>
            </a:endParaRPr>
          </a:p>
          <a:p>
            <a:pPr lvl="0" algn="just">
              <a:lnSpc>
                <a:spcPct val="107000"/>
              </a:lnSpc>
              <a:spcAft>
                <a:spcPts val="0"/>
              </a:spcAft>
              <a:buSzPts val="1000"/>
              <a:buFont typeface="Wingdings" panose="05000000000000000000" pitchFamily="2" charset="2"/>
              <a:buChar char="Ø"/>
              <a:tabLst>
                <a:tab pos="457200" algn="l"/>
              </a:tabLst>
            </a:pPr>
            <a:r>
              <a:rPr lang="fr-FR" sz="2400" b="1" dirty="0">
                <a:ea typeface="Times New Roman" panose="02020603050405020304" pitchFamily="18" charset="0"/>
                <a:cs typeface="Times New Roman" panose="02020603050405020304" pitchFamily="18" charset="0"/>
              </a:rPr>
              <a:t>GSR Part 5 :</a:t>
            </a:r>
            <a:r>
              <a:rPr lang="fr-FR" sz="2400" dirty="0">
                <a:ea typeface="Times New Roman" panose="02020603050405020304" pitchFamily="18" charset="0"/>
                <a:cs typeface="Times New Roman" panose="02020603050405020304" pitchFamily="18" charset="0"/>
              </a:rPr>
              <a:t> Le guide sur la </a:t>
            </a:r>
            <a:r>
              <a:rPr lang="fr-FR" sz="2400" i="1" dirty="0" err="1">
                <a:ea typeface="Times New Roman" panose="02020603050405020304" pitchFamily="18" charset="0"/>
                <a:cs typeface="Times New Roman" panose="02020603050405020304" pitchFamily="18" charset="0"/>
              </a:rPr>
              <a:t>Predisposal</a:t>
            </a:r>
            <a:r>
              <a:rPr lang="fr-FR" sz="2400" i="1" dirty="0">
                <a:ea typeface="Times New Roman" panose="02020603050405020304" pitchFamily="18" charset="0"/>
                <a:cs typeface="Times New Roman" panose="02020603050405020304" pitchFamily="18" charset="0"/>
              </a:rPr>
              <a:t> Management of Radioactive Waste</a:t>
            </a:r>
            <a:r>
              <a:rPr lang="fr-FR" sz="2400" dirty="0">
                <a:ea typeface="Times New Roman" panose="02020603050405020304" pitchFamily="18" charset="0"/>
                <a:cs typeface="Times New Roman" panose="02020603050405020304" pitchFamily="18" charset="0"/>
              </a:rPr>
              <a:t> (Gestion préalable au stockage des déchets radioactifs) qui définit les exigences de tri, traitement et conditionnement.</a:t>
            </a:r>
            <a:endParaRPr lang="fr-FR" sz="2400" dirty="0">
              <a:ea typeface="Calibri" panose="020F0502020204030204" pitchFamily="34" charset="0"/>
              <a:cs typeface="Times New Roman" panose="02020603050405020304" pitchFamily="18" charset="0"/>
            </a:endParaRPr>
          </a:p>
          <a:p>
            <a:pPr lvl="0" algn="just">
              <a:lnSpc>
                <a:spcPct val="107000"/>
              </a:lnSpc>
              <a:spcAft>
                <a:spcPts val="0"/>
              </a:spcAft>
              <a:buSzPts val="1000"/>
              <a:buFont typeface="Wingdings" panose="05000000000000000000" pitchFamily="2" charset="2"/>
              <a:buChar char="Ø"/>
              <a:tabLst>
                <a:tab pos="457200" algn="l"/>
              </a:tabLst>
            </a:pPr>
            <a:r>
              <a:rPr lang="fr-FR" sz="2400" b="1" dirty="0">
                <a:ea typeface="Times New Roman" panose="02020603050405020304" pitchFamily="18" charset="0"/>
                <a:cs typeface="Times New Roman" panose="02020603050405020304" pitchFamily="18" charset="0"/>
              </a:rPr>
              <a:t>SSG-60 :</a:t>
            </a:r>
            <a:r>
              <a:rPr lang="fr-FR" sz="2400" dirty="0">
                <a:ea typeface="Times New Roman" panose="02020603050405020304" pitchFamily="18" charset="0"/>
                <a:cs typeface="Times New Roman" panose="02020603050405020304" pitchFamily="18" charset="0"/>
              </a:rPr>
              <a:t> Le guide spécifique sur la gestion des résidus des industries minières et de traitement de minerais.</a:t>
            </a:r>
            <a:endParaRPr lang="fr-FR"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3407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9F11E2-8BA5-4C5C-AE7C-361E5EA01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12" name="Rectangle 11">
            <a:extLst>
              <a:ext uri="{FF2B5EF4-FFF2-40B4-BE49-F238E27FC236}">
                <a16:creationId xmlns:a16="http://schemas.microsoft.com/office/drawing/2014/main" id="{7C00E1DA-EC7C-40FC-95E3-11FDCD2E42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Image 4">
            <a:extLst>
              <a:ext uri="{FF2B5EF4-FFF2-40B4-BE49-F238E27FC236}">
                <a16:creationId xmlns:a16="http://schemas.microsoft.com/office/drawing/2014/main" id="{A21EA617-6D48-425F-97A8-7FEC82C8F4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2147" y="2401787"/>
            <a:ext cx="3652311" cy="2054425"/>
          </a:xfrm>
          <a:prstGeom prst="rect">
            <a:avLst/>
          </a:prstGeom>
        </p:spPr>
      </p:pic>
      <p:grpSp>
        <p:nvGrpSpPr>
          <p:cNvPr id="21" name="Groupe 20">
            <a:extLst>
              <a:ext uri="{FF2B5EF4-FFF2-40B4-BE49-F238E27FC236}">
                <a16:creationId xmlns:a16="http://schemas.microsoft.com/office/drawing/2014/main" id="{AA9EB0BC-A85E-4C26-B355-5DFCEF6CCB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2" name="Rectangle 21">
              <a:extLst>
                <a:ext uri="{FF2B5EF4-FFF2-40B4-BE49-F238E27FC236}">
                  <a16:creationId xmlns:a16="http://schemas.microsoft.com/office/drawing/2014/main" id="{3643E56B-BD42-413D-B17D-7958270F5D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96C04F74-9467-4FA5-95DC-8D481A297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D73DE1C3-5C37-42E9-A3F0-256F19383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pic>
        <p:nvPicPr>
          <p:cNvPr id="6" name="Image 4">
            <a:extLst>
              <a:ext uri="{FF2B5EF4-FFF2-40B4-BE49-F238E27FC236}">
                <a16:creationId xmlns:a16="http://schemas.microsoft.com/office/drawing/2014/main" id="{D99AADC3-C850-F9F3-8498-EF334BD100B2}"/>
              </a:ext>
            </a:extLst>
          </p:cNvPr>
          <p:cNvPicPr>
            <a:picLocks noChangeAspect="1"/>
          </p:cNvPicPr>
          <p:nvPr/>
        </p:nvPicPr>
        <p:blipFill>
          <a:blip r:embed="rId4">
            <a:extLst>
              <a:ext uri="{28A0092B-C50C-407E-A947-70E740481C1C}">
                <a14:useLocalDpi xmlns:a14="http://schemas.microsoft.com/office/drawing/2010/main" val="0"/>
              </a:ext>
            </a:extLst>
          </a:blip>
          <a:srcRect l="-23679" t="-2693" r="11362" b="24973"/>
          <a:stretch>
            <a:fillRect/>
          </a:stretch>
        </p:blipFill>
        <p:spPr bwMode="auto">
          <a:xfrm>
            <a:off x="701675" y="2015331"/>
            <a:ext cx="5394325"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5">
            <a:extLst>
              <a:ext uri="{FF2B5EF4-FFF2-40B4-BE49-F238E27FC236}">
                <a16:creationId xmlns:a16="http://schemas.microsoft.com/office/drawing/2014/main" id="{866A88DE-15B5-290B-A332-6E1796CD6154}"/>
              </a:ext>
            </a:extLst>
          </p:cNvPr>
          <p:cNvSpPr txBox="1">
            <a:spLocks noChangeArrowheads="1"/>
          </p:cNvSpPr>
          <p:nvPr/>
        </p:nvSpPr>
        <p:spPr bwMode="auto">
          <a:xfrm>
            <a:off x="1638300" y="4474368"/>
            <a:ext cx="4567238" cy="3683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a:solidFill>
                  <a:srgbClr val="FFFF00"/>
                </a:solidFill>
                <a:latin typeface="Arial" panose="020B0604020202020204" pitchFamily="34" charset="0"/>
                <a:cs typeface="Arial" panose="020B0604020202020204" pitchFamily="34" charset="0"/>
              </a:rPr>
              <a:t>Merci de votre attention</a:t>
            </a:r>
          </a:p>
        </p:txBody>
      </p:sp>
    </p:spTree>
    <p:extLst>
      <p:ext uri="{BB962C8B-B14F-4D97-AF65-F5344CB8AC3E}">
        <p14:creationId xmlns:p14="http://schemas.microsoft.com/office/powerpoint/2010/main" val="3501347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4A77AE-788C-189A-D7AE-9BF03F1D32BC}"/>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1CD3389F-85E2-8293-4A62-F9D4329EDE14}"/>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sp>
        <p:nvSpPr>
          <p:cNvPr id="3" name="Titre 2">
            <a:extLst>
              <a:ext uri="{FF2B5EF4-FFF2-40B4-BE49-F238E27FC236}">
                <a16:creationId xmlns:a16="http://schemas.microsoft.com/office/drawing/2014/main" id="{420D4BBF-D8FD-6887-3121-90D0F14D9AFD}"/>
              </a:ext>
            </a:extLst>
          </p:cNvPr>
          <p:cNvSpPr>
            <a:spLocks noGrp="1"/>
          </p:cNvSpPr>
          <p:nvPr>
            <p:ph type="title"/>
          </p:nvPr>
        </p:nvSpPr>
        <p:spPr/>
        <p:txBody>
          <a:bodyPr>
            <a:normAutofit/>
          </a:bodyPr>
          <a:lstStyle/>
          <a:p>
            <a:r>
              <a:rPr lang="fr-CD" sz="4000" dirty="0"/>
              <a:t>PLAN</a:t>
            </a:r>
            <a:endParaRPr lang="fr-FR" sz="4000" dirty="0"/>
          </a:p>
        </p:txBody>
      </p:sp>
      <p:grpSp>
        <p:nvGrpSpPr>
          <p:cNvPr id="14" name="Groupe 13">
            <a:extLst>
              <a:ext uri="{FF2B5EF4-FFF2-40B4-BE49-F238E27FC236}">
                <a16:creationId xmlns:a16="http://schemas.microsoft.com/office/drawing/2014/main" id="{A704BBE2-455F-2711-18E3-1615F4F08A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8EA040CF-A14B-F957-645F-663DD8759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8E2AE79C-492F-25A6-1549-46FC5AC9F4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24F71A38-18DE-88C5-D9F7-23A84DA0DD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E23D638A-2581-09C9-9B23-83D0600AB41B}"/>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4148EAF0-B232-F1FB-CAA7-C082DE7AC939}"/>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E38A79FC-4FBB-FAEB-1729-EC80535DF1C1}"/>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2</a:t>
            </a:fld>
            <a:endParaRPr lang="fr-FR" sz="1600" noProof="0" dirty="0">
              <a:solidFill>
                <a:schemeClr val="bg1"/>
              </a:solidFill>
            </a:endParaRPr>
          </a:p>
        </p:txBody>
      </p:sp>
      <p:graphicFrame>
        <p:nvGraphicFramePr>
          <p:cNvPr id="5" name="Espace réservé du contenu 4">
            <a:extLst>
              <a:ext uri="{FF2B5EF4-FFF2-40B4-BE49-F238E27FC236}">
                <a16:creationId xmlns:a16="http://schemas.microsoft.com/office/drawing/2014/main" id="{FD10BB0C-D4AF-940B-35CA-AFC8C8279800}"/>
              </a:ext>
            </a:extLst>
          </p:cNvPr>
          <p:cNvGraphicFramePr>
            <a:graphicFrameLocks noGrp="1"/>
          </p:cNvGraphicFramePr>
          <p:nvPr>
            <p:ph idx="1"/>
            <p:extLst>
              <p:ext uri="{D42A27DB-BD31-4B8C-83A1-F6EECF244321}">
                <p14:modId xmlns:p14="http://schemas.microsoft.com/office/powerpoint/2010/main" val="3432674577"/>
              </p:ext>
            </p:extLst>
          </p:nvPr>
        </p:nvGraphicFramePr>
        <p:xfrm>
          <a:off x="581192" y="1865916"/>
          <a:ext cx="11029615" cy="42621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6963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94C6F1-D1AB-3736-366F-F5CF546B4032}"/>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BB34CAAA-A88A-1D9E-694A-9B0C47B12563}"/>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sp>
        <p:nvSpPr>
          <p:cNvPr id="3" name="Titre 2">
            <a:extLst>
              <a:ext uri="{FF2B5EF4-FFF2-40B4-BE49-F238E27FC236}">
                <a16:creationId xmlns:a16="http://schemas.microsoft.com/office/drawing/2014/main" id="{51835A2A-F2F7-2E87-FD85-32152EAD9A1F}"/>
              </a:ext>
            </a:extLst>
          </p:cNvPr>
          <p:cNvSpPr>
            <a:spLocks noGrp="1"/>
          </p:cNvSpPr>
          <p:nvPr>
            <p:ph type="title"/>
          </p:nvPr>
        </p:nvSpPr>
        <p:spPr/>
        <p:txBody>
          <a:bodyPr>
            <a:normAutofit/>
          </a:bodyPr>
          <a:lstStyle/>
          <a:p>
            <a:r>
              <a:rPr lang="fr-FR" sz="4000" dirty="0"/>
              <a:t>Introduction</a:t>
            </a:r>
          </a:p>
        </p:txBody>
      </p:sp>
      <p:grpSp>
        <p:nvGrpSpPr>
          <p:cNvPr id="14" name="Groupe 13">
            <a:extLst>
              <a:ext uri="{FF2B5EF4-FFF2-40B4-BE49-F238E27FC236}">
                <a16:creationId xmlns:a16="http://schemas.microsoft.com/office/drawing/2014/main" id="{8A34B652-6EBD-A8D6-94B4-39E00F1C7E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8FBDD9C6-8591-CACD-8B48-68D799064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3B5A2F43-7FBB-FC49-A88D-5ABA0E442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03295374-0565-B65A-AF2A-6145B0ABC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FE2AABC3-1036-E970-313F-FCAD8C5F0B8F}"/>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2FB3CBD5-0714-21C8-A35C-1906F6B05E50}"/>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2F7A12A1-E7B0-2189-767F-4EE5960CA4CD}"/>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3</a:t>
            </a:fld>
            <a:endParaRPr lang="fr-FR" sz="1600" noProof="0" dirty="0">
              <a:solidFill>
                <a:schemeClr val="bg1"/>
              </a:solidFill>
            </a:endParaRPr>
          </a:p>
        </p:txBody>
      </p:sp>
      <p:sp>
        <p:nvSpPr>
          <p:cNvPr id="4" name="Espace réservé du contenu 3">
            <a:extLst>
              <a:ext uri="{FF2B5EF4-FFF2-40B4-BE49-F238E27FC236}">
                <a16:creationId xmlns:a16="http://schemas.microsoft.com/office/drawing/2014/main" id="{49AF64C7-689A-4FF1-F64E-E18750769B54}"/>
              </a:ext>
            </a:extLst>
          </p:cNvPr>
          <p:cNvSpPr>
            <a:spLocks noGrp="1"/>
          </p:cNvSpPr>
          <p:nvPr>
            <p:ph idx="1"/>
          </p:nvPr>
        </p:nvSpPr>
        <p:spPr>
          <a:xfrm>
            <a:off x="581192" y="1865916"/>
            <a:ext cx="11029615" cy="4262184"/>
          </a:xfrm>
        </p:spPr>
        <p:txBody>
          <a:bodyPr anchor="ctr">
            <a:noAutofit/>
          </a:bodyPr>
          <a:lstStyle/>
          <a:p>
            <a:pPr marL="0" indent="0" algn="just">
              <a:spcBef>
                <a:spcPts val="0"/>
              </a:spcBef>
              <a:spcAft>
                <a:spcPts val="0"/>
              </a:spcAft>
              <a:buNone/>
            </a:pPr>
            <a:r>
              <a:rPr lang="fr-FR" sz="2400" b="1" dirty="0">
                <a:ea typeface="Calibri" panose="020F0502020204030204" pitchFamily="34" charset="0"/>
                <a:cs typeface="Times New Roman" panose="02020603050405020304" pitchFamily="18" charset="0"/>
              </a:rPr>
              <a:t>Les remblais de type NORM </a:t>
            </a:r>
            <a:r>
              <a:rPr lang="fr-FR" sz="2400" dirty="0">
                <a:ea typeface="Calibri" panose="020F0502020204030204" pitchFamily="34" charset="0"/>
                <a:cs typeface="Times New Roman" panose="02020603050405020304" pitchFamily="18" charset="0"/>
              </a:rPr>
              <a:t>: Matières radioactives naturelles (remblais);</a:t>
            </a:r>
          </a:p>
          <a:p>
            <a:pPr marL="0" indent="0" algn="just">
              <a:spcBef>
                <a:spcPts val="0"/>
              </a:spcBef>
              <a:spcAft>
                <a:spcPts val="0"/>
              </a:spcAft>
              <a:buNone/>
            </a:pPr>
            <a:endParaRPr lang="fr-FR" sz="2400" b="1" dirty="0">
              <a:ea typeface="Calibri" panose="020F0502020204030204" pitchFamily="34" charset="0"/>
              <a:cs typeface="Times New Roman" panose="02020603050405020304" pitchFamily="18" charset="0"/>
            </a:endParaRPr>
          </a:p>
          <a:p>
            <a:pPr marL="0" indent="0" algn="just">
              <a:spcBef>
                <a:spcPts val="0"/>
              </a:spcBef>
              <a:spcAft>
                <a:spcPts val="0"/>
              </a:spcAft>
              <a:buNone/>
            </a:pPr>
            <a:r>
              <a:rPr lang="fr-FR" sz="2400" b="1" dirty="0">
                <a:ea typeface="Calibri" panose="020F0502020204030204" pitchFamily="34" charset="0"/>
                <a:cs typeface="Times New Roman" panose="02020603050405020304" pitchFamily="18" charset="0"/>
              </a:rPr>
              <a:t>Les remblais de type TENORM : </a:t>
            </a:r>
            <a:r>
              <a:rPr lang="fr-FR" sz="2400" dirty="0">
                <a:ea typeface="Calibri" panose="020F0502020204030204" pitchFamily="34" charset="0"/>
                <a:cs typeface="Times New Roman" panose="02020603050405020304" pitchFamily="18" charset="0"/>
              </a:rPr>
              <a:t>Matières radioactives naturelles technologiquement améliorées</a:t>
            </a:r>
          </a:p>
          <a:p>
            <a:pPr algn="just">
              <a:spcBef>
                <a:spcPts val="0"/>
              </a:spcBef>
              <a:spcAft>
                <a:spcPts val="0"/>
              </a:spcAft>
            </a:pPr>
            <a:r>
              <a:rPr lang="fr-FR" sz="2400" dirty="0">
                <a:ea typeface="Calibri" panose="020F0502020204030204" pitchFamily="34" charset="0"/>
                <a:cs typeface="Times New Roman" panose="02020603050405020304" pitchFamily="18" charset="0"/>
              </a:rPr>
              <a:t>Ces deux types sont réglementés par l'</a:t>
            </a:r>
            <a:r>
              <a:rPr lang="fr-FR" sz="2400" b="1" dirty="0">
                <a:ea typeface="Calibri" panose="020F0502020204030204" pitchFamily="34" charset="0"/>
                <a:cs typeface="Times New Roman" panose="02020603050405020304" pitchFamily="18" charset="0"/>
              </a:rPr>
              <a:t>AIEA</a:t>
            </a:r>
            <a:r>
              <a:rPr lang="fr-FR" sz="2400" dirty="0">
                <a:ea typeface="Calibri" panose="020F0502020204030204" pitchFamily="34" charset="0"/>
                <a:cs typeface="Times New Roman" panose="02020603050405020304" pitchFamily="18" charset="0"/>
              </a:rPr>
              <a:t> pour éviter l'exposition humaine et environnementale. </a:t>
            </a:r>
          </a:p>
          <a:p>
            <a:pPr algn="just">
              <a:spcBef>
                <a:spcPts val="0"/>
              </a:spcBef>
              <a:spcAft>
                <a:spcPts val="0"/>
              </a:spcAft>
            </a:pPr>
            <a:r>
              <a:rPr lang="fr-FR" sz="2400" dirty="0">
                <a:ea typeface="Calibri" panose="020F0502020204030204" pitchFamily="34" charset="0"/>
                <a:cs typeface="Times New Roman" panose="02020603050405020304" pitchFamily="18" charset="0"/>
              </a:rPr>
              <a:t>La gestion de ces matériaux requiert une </a:t>
            </a:r>
            <a:r>
              <a:rPr lang="fr-FR" sz="2400" b="1" dirty="0">
                <a:ea typeface="Calibri" panose="020F0502020204030204" pitchFamily="34" charset="0"/>
                <a:cs typeface="Times New Roman" panose="02020603050405020304" pitchFamily="18" charset="0"/>
              </a:rPr>
              <a:t>classification rigoureuse</a:t>
            </a:r>
            <a:r>
              <a:rPr lang="fr-FR" sz="2400" dirty="0">
                <a:ea typeface="Calibri" panose="020F0502020204030204" pitchFamily="34" charset="0"/>
                <a:cs typeface="Times New Roman" panose="02020603050405020304" pitchFamily="18" charset="0"/>
              </a:rPr>
              <a:t>, une </a:t>
            </a:r>
            <a:r>
              <a:rPr lang="fr-FR" sz="2400" b="1" dirty="0">
                <a:ea typeface="Calibri" panose="020F0502020204030204" pitchFamily="34" charset="0"/>
                <a:cs typeface="Times New Roman" panose="02020603050405020304" pitchFamily="18" charset="0"/>
              </a:rPr>
              <a:t>évaluation des risques </a:t>
            </a:r>
            <a:r>
              <a:rPr lang="fr-FR" sz="2400" dirty="0">
                <a:ea typeface="Calibri" panose="020F0502020204030204" pitchFamily="34" charset="0"/>
                <a:cs typeface="Times New Roman" panose="02020603050405020304" pitchFamily="18" charset="0"/>
              </a:rPr>
              <a:t>et un </a:t>
            </a:r>
            <a:r>
              <a:rPr lang="fr-FR" sz="2400" b="1" dirty="0">
                <a:ea typeface="Calibri" panose="020F0502020204030204" pitchFamily="34" charset="0"/>
                <a:cs typeface="Times New Roman" panose="02020603050405020304" pitchFamily="18" charset="0"/>
              </a:rPr>
              <a:t>stockage.</a:t>
            </a:r>
          </a:p>
        </p:txBody>
      </p:sp>
    </p:spTree>
    <p:extLst>
      <p:ext uri="{BB962C8B-B14F-4D97-AF65-F5344CB8AC3E}">
        <p14:creationId xmlns:p14="http://schemas.microsoft.com/office/powerpoint/2010/main" val="386270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CD5308-9C1C-7500-E6DA-505FA1D6A755}"/>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1904680C-37CE-E6EE-B111-EDEA762877CA}"/>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sp>
        <p:nvSpPr>
          <p:cNvPr id="3" name="Titre 2">
            <a:extLst>
              <a:ext uri="{FF2B5EF4-FFF2-40B4-BE49-F238E27FC236}">
                <a16:creationId xmlns:a16="http://schemas.microsoft.com/office/drawing/2014/main" id="{3513CCDA-AA31-463A-4146-9B4F5E43E736}"/>
              </a:ext>
            </a:extLst>
          </p:cNvPr>
          <p:cNvSpPr>
            <a:spLocks noGrp="1"/>
          </p:cNvSpPr>
          <p:nvPr>
            <p:ph type="title"/>
          </p:nvPr>
        </p:nvSpPr>
        <p:spPr/>
        <p:txBody>
          <a:bodyPr>
            <a:normAutofit/>
          </a:bodyPr>
          <a:lstStyle/>
          <a:p>
            <a:r>
              <a:rPr lang="fr-FR" sz="4000" dirty="0"/>
              <a:t>Introduction</a:t>
            </a:r>
          </a:p>
        </p:txBody>
      </p:sp>
      <p:grpSp>
        <p:nvGrpSpPr>
          <p:cNvPr id="14" name="Groupe 13">
            <a:extLst>
              <a:ext uri="{FF2B5EF4-FFF2-40B4-BE49-F238E27FC236}">
                <a16:creationId xmlns:a16="http://schemas.microsoft.com/office/drawing/2014/main" id="{27330D55-564A-A052-223F-966E0CBC72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E0BA811B-5CB0-B201-4545-3DB6F98328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11554869-1158-0451-9E1D-485F8B435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24972AA0-5E01-C42F-15D8-4D91B52F3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9F3F1204-1A74-5B3C-2CC7-24F703527D76}"/>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6A2B8030-E77A-FB3F-B0B2-CE0168FE9E22}"/>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A294EADD-60EE-12C5-2B37-F3236BA1E05C}"/>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4</a:t>
            </a:fld>
            <a:endParaRPr lang="fr-FR" sz="1600" noProof="0" dirty="0">
              <a:solidFill>
                <a:schemeClr val="bg1"/>
              </a:solidFill>
            </a:endParaRPr>
          </a:p>
        </p:txBody>
      </p:sp>
      <p:sp>
        <p:nvSpPr>
          <p:cNvPr id="4" name="Espace réservé du contenu 3">
            <a:extLst>
              <a:ext uri="{FF2B5EF4-FFF2-40B4-BE49-F238E27FC236}">
                <a16:creationId xmlns:a16="http://schemas.microsoft.com/office/drawing/2014/main" id="{44444FD9-950E-0498-0DB8-49BB12C25B3E}"/>
              </a:ext>
            </a:extLst>
          </p:cNvPr>
          <p:cNvSpPr>
            <a:spLocks noGrp="1"/>
          </p:cNvSpPr>
          <p:nvPr>
            <p:ph idx="1"/>
          </p:nvPr>
        </p:nvSpPr>
        <p:spPr>
          <a:xfrm>
            <a:off x="581192" y="1865916"/>
            <a:ext cx="11029615" cy="4262184"/>
          </a:xfrm>
        </p:spPr>
        <p:txBody>
          <a:bodyPr anchor="ctr">
            <a:noAutofit/>
          </a:bodyPr>
          <a:lstStyle/>
          <a:p>
            <a:pPr marL="571500" lvl="0" indent="-571500" algn="just">
              <a:spcBef>
                <a:spcPts val="0"/>
              </a:spcBef>
              <a:spcAft>
                <a:spcPts val="0"/>
              </a:spcAft>
              <a:buFont typeface="Wingdings" panose="05000000000000000000" pitchFamily="2" charset="2"/>
              <a:buChar char="Ø"/>
            </a:pPr>
            <a:r>
              <a:rPr lang="fr-FR" sz="2400" dirty="0">
                <a:solidFill>
                  <a:srgbClr val="1F1F1F"/>
                </a:solidFill>
                <a:ea typeface="Times New Roman" panose="02020603050405020304" pitchFamily="18" charset="0"/>
              </a:rPr>
              <a:t>Dans l'industrie minière, ce que l'on appelle "stérile" ne l'est jamais tout à fait. </a:t>
            </a:r>
          </a:p>
          <a:p>
            <a:pPr marL="0" lvl="0" indent="0" algn="just">
              <a:spcBef>
                <a:spcPts val="0"/>
              </a:spcBef>
              <a:spcAft>
                <a:spcPts val="0"/>
              </a:spcAft>
              <a:buNone/>
            </a:pPr>
            <a:endParaRPr lang="fr-FR" sz="2400" dirty="0">
              <a:solidFill>
                <a:srgbClr val="1F1F1F"/>
              </a:solidFill>
              <a:ea typeface="Times New Roman" panose="02020603050405020304" pitchFamily="18" charset="0"/>
            </a:endParaRPr>
          </a:p>
          <a:p>
            <a:pPr marL="571500" lvl="0" indent="-571500" algn="just">
              <a:spcBef>
                <a:spcPts val="0"/>
              </a:spcBef>
              <a:spcAft>
                <a:spcPts val="0"/>
              </a:spcAft>
              <a:buFont typeface="Wingdings" panose="05000000000000000000" pitchFamily="2" charset="2"/>
              <a:buChar char="Ø"/>
            </a:pPr>
            <a:r>
              <a:rPr lang="fr-FR" sz="2400" dirty="0">
                <a:solidFill>
                  <a:srgbClr val="1F1F1F"/>
                </a:solidFill>
                <a:ea typeface="Times New Roman" panose="02020603050405020304" pitchFamily="18" charset="0"/>
              </a:rPr>
              <a:t>Les montagnes de remblais et de résidus qui redessinent nos paysages ne sont pas de simples tas de terre inertes. </a:t>
            </a:r>
          </a:p>
          <a:p>
            <a:pPr marL="571500" lvl="0" indent="-571500" algn="just">
              <a:spcBef>
                <a:spcPts val="0"/>
              </a:spcBef>
              <a:spcAft>
                <a:spcPts val="0"/>
              </a:spcAft>
              <a:buFont typeface="Wingdings" panose="05000000000000000000" pitchFamily="2" charset="2"/>
              <a:buChar char="Ø"/>
            </a:pPr>
            <a:endParaRPr lang="fr-FR" sz="2400" dirty="0">
              <a:solidFill>
                <a:srgbClr val="1F1F1F"/>
              </a:solidFill>
              <a:ea typeface="Times New Roman" panose="02020603050405020304" pitchFamily="18" charset="0"/>
            </a:endParaRPr>
          </a:p>
          <a:p>
            <a:pPr marL="571500" lvl="0" indent="-571500" algn="just">
              <a:spcBef>
                <a:spcPts val="0"/>
              </a:spcBef>
              <a:spcAft>
                <a:spcPts val="0"/>
              </a:spcAft>
              <a:buFont typeface="Wingdings" panose="05000000000000000000" pitchFamily="2" charset="2"/>
              <a:buChar char="Ø"/>
            </a:pPr>
            <a:r>
              <a:rPr lang="fr-FR" sz="2400" dirty="0">
                <a:solidFill>
                  <a:srgbClr val="1F1F1F"/>
                </a:solidFill>
                <a:ea typeface="Times New Roman" panose="02020603050405020304" pitchFamily="18" charset="0"/>
              </a:rPr>
              <a:t>Ce sont des réacteurs chimiques et physiques à ciel ouvert.</a:t>
            </a:r>
            <a:endParaRPr lang="fr-CD" sz="2400" dirty="0">
              <a:solidFill>
                <a:prstClr val="black"/>
              </a:solidFill>
            </a:endParaRPr>
          </a:p>
        </p:txBody>
      </p:sp>
    </p:spTree>
    <p:extLst>
      <p:ext uri="{BB962C8B-B14F-4D97-AF65-F5344CB8AC3E}">
        <p14:creationId xmlns:p14="http://schemas.microsoft.com/office/powerpoint/2010/main" val="69858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EFB20D-F715-2566-2720-92CC4823E956}"/>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71EE3488-3263-7860-AABC-A5559201ED8C}"/>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7C355944-8B23-913C-98BF-3051ED0F55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D9C2C547-D54C-1CA3-A71C-90BA9EEB0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ABB8D7A9-BAD1-8BF1-B3F3-B96F6FBCD1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00BD3EC3-94E6-4444-636E-EB7DD546B4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E4B415B1-F878-8E5C-86F9-351070BC2921}"/>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6BC21236-BF48-8481-09AC-492B6CEE144F}"/>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FF0C54E0-EDDA-26B7-90FA-29B0574340F8}"/>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5</a:t>
            </a:fld>
            <a:endParaRPr lang="fr-FR" sz="1600" noProof="0" dirty="0">
              <a:solidFill>
                <a:schemeClr val="bg1"/>
              </a:solidFill>
            </a:endParaRPr>
          </a:p>
        </p:txBody>
      </p:sp>
      <p:sp>
        <p:nvSpPr>
          <p:cNvPr id="7" name="Titre 6">
            <a:extLst>
              <a:ext uri="{FF2B5EF4-FFF2-40B4-BE49-F238E27FC236}">
                <a16:creationId xmlns:a16="http://schemas.microsoft.com/office/drawing/2014/main" id="{45EB1010-24D6-7C45-ACD4-9AAC73685491}"/>
              </a:ext>
            </a:extLst>
          </p:cNvPr>
          <p:cNvSpPr>
            <a:spLocks noGrp="1"/>
          </p:cNvSpPr>
          <p:nvPr>
            <p:ph type="title"/>
          </p:nvPr>
        </p:nvSpPr>
        <p:spPr/>
        <p:txBody>
          <a:bodyPr>
            <a:noAutofit/>
          </a:bodyPr>
          <a:lstStyle/>
          <a:p>
            <a:r>
              <a:rPr lang="fr-FR" altLang="fr-FR" sz="4000" dirty="0"/>
              <a:t>1. Le problème réglementaire (CNPRI)</a:t>
            </a:r>
            <a:endParaRPr lang="fr-FR" sz="4000" dirty="0"/>
          </a:p>
        </p:txBody>
      </p:sp>
      <p:sp>
        <p:nvSpPr>
          <p:cNvPr id="10" name="Espace réservé du contenu 3">
            <a:extLst>
              <a:ext uri="{FF2B5EF4-FFF2-40B4-BE49-F238E27FC236}">
                <a16:creationId xmlns:a16="http://schemas.microsoft.com/office/drawing/2014/main" id="{B7DFBB52-1DB7-C324-BD1F-05B2E38D0387}"/>
              </a:ext>
            </a:extLst>
          </p:cNvPr>
          <p:cNvSpPr>
            <a:spLocks noGrp="1"/>
          </p:cNvSpPr>
          <p:nvPr>
            <p:ph idx="1"/>
          </p:nvPr>
        </p:nvSpPr>
        <p:spPr>
          <a:xfrm>
            <a:off x="581192" y="1865916"/>
            <a:ext cx="11029615" cy="4262184"/>
          </a:xfrm>
        </p:spPr>
        <p:txBody>
          <a:bodyPr anchor="ctr">
            <a:noAutofit/>
          </a:bodyPr>
          <a:lstStyle/>
          <a:p>
            <a:pPr algn="just">
              <a:spcBef>
                <a:spcPts val="0"/>
              </a:spcBef>
              <a:spcAft>
                <a:spcPts val="0"/>
              </a:spcAft>
              <a:buSzPts val="1000"/>
              <a:tabLst>
                <a:tab pos="457200" algn="l"/>
              </a:tabLst>
            </a:pPr>
            <a:r>
              <a:rPr lang="fr-FR" sz="2400" b="1" dirty="0">
                <a:solidFill>
                  <a:srgbClr val="1F1F1F"/>
                </a:solidFill>
                <a:ea typeface="Times New Roman" panose="02020603050405020304" pitchFamily="18" charset="0"/>
                <a:cs typeface="Times New Roman" panose="02020603050405020304" pitchFamily="18" charset="0"/>
              </a:rPr>
              <a:t>Le défi du CNPRI </a:t>
            </a:r>
            <a:r>
              <a:rPr lang="fr-FR" sz="2400" dirty="0">
                <a:solidFill>
                  <a:srgbClr val="1F1F1F"/>
                </a:solidFill>
                <a:ea typeface="Times New Roman" panose="02020603050405020304" pitchFamily="18" charset="0"/>
                <a:cs typeface="Times New Roman" panose="02020603050405020304" pitchFamily="18" charset="0"/>
              </a:rPr>
              <a:t>n'est pas seulement de surveiller les usines ou les sources radioactives scellées, mais de gérer ce que nous appelons les </a:t>
            </a:r>
            <a:r>
              <a:rPr lang="fr-FR" sz="2400" b="1" dirty="0">
                <a:solidFill>
                  <a:srgbClr val="1F1F1F"/>
                </a:solidFill>
                <a:ea typeface="Times New Roman" panose="02020603050405020304" pitchFamily="18" charset="0"/>
                <a:cs typeface="Times New Roman" panose="02020603050405020304" pitchFamily="18" charset="0"/>
              </a:rPr>
              <a:t>NORM</a:t>
            </a:r>
            <a:r>
              <a:rPr lang="fr-FR" sz="2400" dirty="0">
                <a:solidFill>
                  <a:srgbClr val="1F1F1F"/>
                </a:solidFill>
                <a:ea typeface="Times New Roman" panose="02020603050405020304" pitchFamily="18" charset="0"/>
                <a:cs typeface="Times New Roman" panose="02020603050405020304" pitchFamily="18" charset="0"/>
              </a:rPr>
              <a:t> (</a:t>
            </a:r>
            <a:r>
              <a:rPr lang="fr-FR" sz="2400" dirty="0" err="1">
                <a:solidFill>
                  <a:srgbClr val="1F1F1F"/>
                </a:solidFill>
                <a:ea typeface="Times New Roman" panose="02020603050405020304" pitchFamily="18" charset="0"/>
                <a:cs typeface="Times New Roman" panose="02020603050405020304" pitchFamily="18" charset="0"/>
              </a:rPr>
              <a:t>Naturally</a:t>
            </a:r>
            <a:r>
              <a:rPr lang="fr-FR" sz="2400" dirty="0">
                <a:solidFill>
                  <a:srgbClr val="1F1F1F"/>
                </a:solidFill>
                <a:ea typeface="Times New Roman" panose="02020603050405020304" pitchFamily="18" charset="0"/>
                <a:cs typeface="Times New Roman" panose="02020603050405020304" pitchFamily="18" charset="0"/>
              </a:rPr>
              <a:t> </a:t>
            </a:r>
            <a:r>
              <a:rPr lang="fr-FR" sz="2400" dirty="0" err="1">
                <a:solidFill>
                  <a:srgbClr val="1F1F1F"/>
                </a:solidFill>
                <a:ea typeface="Times New Roman" panose="02020603050405020304" pitchFamily="18" charset="0"/>
                <a:cs typeface="Times New Roman" panose="02020603050405020304" pitchFamily="18" charset="0"/>
              </a:rPr>
              <a:t>Occurring</a:t>
            </a:r>
            <a:r>
              <a:rPr lang="fr-FR" sz="2400" dirty="0">
                <a:solidFill>
                  <a:srgbClr val="1F1F1F"/>
                </a:solidFill>
                <a:ea typeface="Times New Roman" panose="02020603050405020304" pitchFamily="18" charset="0"/>
                <a:cs typeface="Times New Roman" panose="02020603050405020304" pitchFamily="18" charset="0"/>
              </a:rPr>
              <a:t> Radioactive Materials) ou matières radioactives naturelles enrichies par l'activité humaine (TENORM).</a:t>
            </a:r>
          </a:p>
          <a:p>
            <a:pPr algn="just">
              <a:spcBef>
                <a:spcPts val="0"/>
              </a:spcBef>
              <a:spcAft>
                <a:spcPts val="0"/>
              </a:spcAft>
              <a:buSzPts val="1000"/>
              <a:tabLst>
                <a:tab pos="457200" algn="l"/>
              </a:tabLst>
            </a:pPr>
            <a:endParaRPr lang="fr-FR" sz="2400" b="1" dirty="0">
              <a:solidFill>
                <a:srgbClr val="1F1F1F"/>
              </a:solidFill>
              <a:ea typeface="Times New Roman" panose="02020603050405020304" pitchFamily="18" charset="0"/>
              <a:cs typeface="Times New Roman" panose="02020603050405020304" pitchFamily="18" charset="0"/>
            </a:endParaRPr>
          </a:p>
          <a:p>
            <a:pPr algn="just">
              <a:spcBef>
                <a:spcPts val="0"/>
              </a:spcBef>
              <a:spcAft>
                <a:spcPts val="0"/>
              </a:spcAft>
              <a:buSzPts val="1000"/>
              <a:tabLst>
                <a:tab pos="457200" algn="l"/>
              </a:tabLst>
            </a:pPr>
            <a:r>
              <a:rPr lang="fr-FR" sz="2400" b="1" dirty="0">
                <a:solidFill>
                  <a:srgbClr val="1F1F1F"/>
                </a:solidFill>
                <a:ea typeface="Times New Roman" panose="02020603050405020304" pitchFamily="18" charset="0"/>
                <a:cs typeface="Times New Roman" panose="02020603050405020304" pitchFamily="18" charset="0"/>
              </a:rPr>
              <a:t>Lorsque l'on creuse </a:t>
            </a:r>
            <a:r>
              <a:rPr lang="fr-FR" sz="2400" dirty="0">
                <a:solidFill>
                  <a:srgbClr val="1F1F1F"/>
                </a:solidFill>
                <a:ea typeface="Times New Roman" panose="02020603050405020304" pitchFamily="18" charset="0"/>
                <a:cs typeface="Times New Roman" panose="02020603050405020304" pitchFamily="18" charset="0"/>
              </a:rPr>
              <a:t>pour extraire du cuivre, du cobalt, de l'or ou du phosphate, on remonte involontairement à la surface de l'uranium-238 et du thorium-232 qui sommeillaient sous terre depuis des milliards d'années.</a:t>
            </a:r>
            <a:endParaRPr lang="fr-FR"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898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5BBAB6-F0AF-F2FF-AB28-3E40E70FFE43}"/>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F07B693D-C48A-9324-CADC-BA3092C49D7A}"/>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D99E72B2-D9AA-769D-BAFC-030AD0A1E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82D4018E-F710-5DAA-FEC3-BD399FA72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E9D31E14-99A2-C0DC-43A6-35D0607E4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0F9890E3-807E-52E4-7C6B-2FDF2B645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AA93C409-0F56-FFC5-ABD3-472132FF48EC}"/>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AE292B77-BB4C-39E6-3BD2-2A9EA90FE411}"/>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0B4DCDAE-5058-8E81-C798-6CC5BA3799FD}"/>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6</a:t>
            </a:fld>
            <a:endParaRPr lang="fr-FR" sz="1600" noProof="0" dirty="0">
              <a:solidFill>
                <a:schemeClr val="bg1"/>
              </a:solidFill>
            </a:endParaRPr>
          </a:p>
        </p:txBody>
      </p:sp>
      <p:sp>
        <p:nvSpPr>
          <p:cNvPr id="7" name="Titre 6">
            <a:extLst>
              <a:ext uri="{FF2B5EF4-FFF2-40B4-BE49-F238E27FC236}">
                <a16:creationId xmlns:a16="http://schemas.microsoft.com/office/drawing/2014/main" id="{2DAA14B4-8A01-5041-F869-631734E01809}"/>
              </a:ext>
            </a:extLst>
          </p:cNvPr>
          <p:cNvSpPr>
            <a:spLocks noGrp="1"/>
          </p:cNvSpPr>
          <p:nvPr>
            <p:ph type="title"/>
          </p:nvPr>
        </p:nvSpPr>
        <p:spPr/>
        <p:txBody>
          <a:bodyPr>
            <a:noAutofit/>
          </a:bodyPr>
          <a:lstStyle/>
          <a:p>
            <a:r>
              <a:rPr lang="fr-FR" altLang="fr-FR" sz="4000" dirty="0"/>
              <a:t>ii. risques DES REMBLAIS RADIOACTIFS</a:t>
            </a:r>
            <a:endParaRPr lang="fr-FR" sz="4000" dirty="0"/>
          </a:p>
        </p:txBody>
      </p:sp>
      <p:sp>
        <p:nvSpPr>
          <p:cNvPr id="10" name="Espace réservé du contenu 3">
            <a:extLst>
              <a:ext uri="{FF2B5EF4-FFF2-40B4-BE49-F238E27FC236}">
                <a16:creationId xmlns:a16="http://schemas.microsoft.com/office/drawing/2014/main" id="{F201613E-86E5-E50D-ED64-0F37B2B0D922}"/>
              </a:ext>
            </a:extLst>
          </p:cNvPr>
          <p:cNvSpPr>
            <a:spLocks noGrp="1"/>
          </p:cNvSpPr>
          <p:nvPr>
            <p:ph idx="1"/>
          </p:nvPr>
        </p:nvSpPr>
        <p:spPr>
          <a:xfrm>
            <a:off x="581192" y="1865916"/>
            <a:ext cx="11029615" cy="4262184"/>
          </a:xfrm>
        </p:spPr>
        <p:txBody>
          <a:bodyPr anchor="ctr">
            <a:noAutofit/>
          </a:bodyPr>
          <a:lstStyle/>
          <a:p>
            <a:pPr algn="just">
              <a:spcBef>
                <a:spcPts val="0"/>
              </a:spcBef>
              <a:spcAft>
                <a:spcPts val="0"/>
              </a:spcAft>
              <a:buFont typeface="Wingdings" panose="05000000000000000000" pitchFamily="2" charset="2"/>
              <a:buChar char="Ø"/>
            </a:pPr>
            <a:r>
              <a:rPr lang="fr-FR" sz="2400" dirty="0"/>
              <a:t>Pour comprendre le risque, il faut regarder la composition de ces remblais. </a:t>
            </a:r>
          </a:p>
          <a:p>
            <a:pPr marL="0" indent="0" algn="just">
              <a:spcBef>
                <a:spcPts val="0"/>
              </a:spcBef>
              <a:spcAft>
                <a:spcPts val="0"/>
              </a:spcAft>
              <a:buNone/>
            </a:pPr>
            <a:endParaRPr lang="fr-FR" sz="2400" dirty="0"/>
          </a:p>
          <a:p>
            <a:pPr algn="just">
              <a:spcBef>
                <a:spcPts val="0"/>
              </a:spcBef>
              <a:spcAft>
                <a:spcPts val="0"/>
              </a:spcAft>
              <a:buFont typeface="Wingdings" panose="05000000000000000000" pitchFamily="2" charset="2"/>
              <a:buChar char="Ø"/>
            </a:pPr>
            <a:r>
              <a:rPr lang="fr-FR" sz="2400" dirty="0"/>
              <a:t>Les roches, support de la radioactivité naturelle, une excavées contiennent des concentrations variables d'éléments radioactifs naturels.</a:t>
            </a:r>
          </a:p>
        </p:txBody>
      </p:sp>
    </p:spTree>
    <p:extLst>
      <p:ext uri="{BB962C8B-B14F-4D97-AF65-F5344CB8AC3E}">
        <p14:creationId xmlns:p14="http://schemas.microsoft.com/office/powerpoint/2010/main" val="413929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C0E675-FCB1-F237-887A-1A64A34F4700}"/>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E1FF5F3E-DDA1-E547-60FA-B278F76ED911}"/>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10E1C450-EA1D-230A-BBC7-800B68B205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67358800-018A-CE5B-30C3-B51BFB47E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11F4780E-1985-ED90-2E8B-05D49C0B7A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9C9FF365-C9FB-8FA7-956A-1A99A7458B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5BEE993C-577A-1313-0F67-ED980FF6C74E}"/>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58F8E7F0-4355-B3F8-1246-30FA4399F011}"/>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33B70507-A334-0F59-056B-9ABC2534CB72}"/>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7</a:t>
            </a:fld>
            <a:endParaRPr lang="fr-FR" sz="1600" noProof="0" dirty="0">
              <a:solidFill>
                <a:schemeClr val="bg1"/>
              </a:solidFill>
            </a:endParaRPr>
          </a:p>
        </p:txBody>
      </p:sp>
      <p:sp>
        <p:nvSpPr>
          <p:cNvPr id="7" name="Titre 6">
            <a:extLst>
              <a:ext uri="{FF2B5EF4-FFF2-40B4-BE49-F238E27FC236}">
                <a16:creationId xmlns:a16="http://schemas.microsoft.com/office/drawing/2014/main" id="{E8F894A4-F56F-1830-36D3-DC8EE71ECC2A}"/>
              </a:ext>
            </a:extLst>
          </p:cNvPr>
          <p:cNvSpPr>
            <a:spLocks noGrp="1"/>
          </p:cNvSpPr>
          <p:nvPr>
            <p:ph type="title"/>
          </p:nvPr>
        </p:nvSpPr>
        <p:spPr/>
        <p:txBody>
          <a:bodyPr>
            <a:noAutofit/>
          </a:bodyPr>
          <a:lstStyle/>
          <a:p>
            <a:r>
              <a:rPr lang="fr-FR" altLang="fr-FR" sz="4000" dirty="0"/>
              <a:t>ii. risques DES REMBLAIS RADIOACTIFS</a:t>
            </a:r>
            <a:endParaRPr lang="fr-FR" sz="4000" dirty="0"/>
          </a:p>
        </p:txBody>
      </p:sp>
      <p:sp>
        <p:nvSpPr>
          <p:cNvPr id="10" name="Espace réservé du contenu 3">
            <a:extLst>
              <a:ext uri="{FF2B5EF4-FFF2-40B4-BE49-F238E27FC236}">
                <a16:creationId xmlns:a16="http://schemas.microsoft.com/office/drawing/2014/main" id="{D7BFEE40-1B52-C522-A524-A176ADA4A688}"/>
              </a:ext>
            </a:extLst>
          </p:cNvPr>
          <p:cNvSpPr>
            <a:spLocks noGrp="1"/>
          </p:cNvSpPr>
          <p:nvPr>
            <p:ph idx="1"/>
          </p:nvPr>
        </p:nvSpPr>
        <p:spPr>
          <a:xfrm>
            <a:off x="581192" y="1865916"/>
            <a:ext cx="11029615" cy="4262184"/>
          </a:xfrm>
        </p:spPr>
        <p:txBody>
          <a:bodyPr anchor="ctr">
            <a:noAutofit/>
          </a:bodyPr>
          <a:lstStyle/>
          <a:p>
            <a:pPr marL="0" indent="0" algn="just">
              <a:spcBef>
                <a:spcPts val="0"/>
              </a:spcBef>
              <a:spcAft>
                <a:spcPts val="0"/>
              </a:spcAft>
              <a:buNone/>
            </a:pPr>
            <a:r>
              <a:rPr lang="en-US" sz="2400" b="1" dirty="0">
                <a:cs typeface="Times New Roman" panose="02020603050405020304" pitchFamily="18" charset="0"/>
              </a:rPr>
              <a:t>Les trois </a:t>
            </a:r>
            <a:r>
              <a:rPr lang="en-US" sz="2400" b="1" dirty="0" err="1">
                <a:cs typeface="Times New Roman" panose="02020603050405020304" pitchFamily="18" charset="0"/>
              </a:rPr>
              <a:t>familles</a:t>
            </a:r>
            <a:r>
              <a:rPr lang="en-US" sz="2400" b="1" dirty="0">
                <a:cs typeface="Times New Roman" panose="02020603050405020304" pitchFamily="18" charset="0"/>
              </a:rPr>
              <a:t> de </a:t>
            </a:r>
            <a:r>
              <a:rPr lang="en-US" sz="2400" b="1" dirty="0" err="1">
                <a:cs typeface="Times New Roman" panose="02020603050405020304" pitchFamily="18" charset="0"/>
              </a:rPr>
              <a:t>polluants</a:t>
            </a:r>
            <a:r>
              <a:rPr lang="en-US" sz="2400" b="1" dirty="0">
                <a:cs typeface="Times New Roman" panose="02020603050405020304" pitchFamily="18" charset="0"/>
              </a:rPr>
              <a:t> sous surveillance :</a:t>
            </a:r>
            <a:endParaRPr lang="fr-FR" sz="2400" dirty="0">
              <a:cs typeface="Times New Roman" panose="02020603050405020304" pitchFamily="18" charset="0"/>
            </a:endParaRPr>
          </a:p>
          <a:p>
            <a:pPr lvl="0" algn="just">
              <a:spcBef>
                <a:spcPts val="0"/>
              </a:spcBef>
              <a:spcAft>
                <a:spcPts val="0"/>
              </a:spcAft>
            </a:pPr>
            <a:r>
              <a:rPr lang="fr-FR" sz="2400" b="1" dirty="0">
                <a:cs typeface="Times New Roman" panose="02020603050405020304" pitchFamily="18" charset="0"/>
              </a:rPr>
              <a:t>L'Uranium-238 (238U) :</a:t>
            </a:r>
            <a:r>
              <a:rPr lang="fr-FR" sz="2400" dirty="0">
                <a:cs typeface="Times New Roman" panose="02020603050405020304" pitchFamily="18" charset="0"/>
              </a:rPr>
              <a:t> Bien qu'il soit faiblement radioactif en lui-même (émetteur alpha), sa longue période de demi-vie signifie qu'il reste présent presque indéfiniment.</a:t>
            </a:r>
          </a:p>
          <a:p>
            <a:pPr lvl="0" algn="just">
              <a:spcBef>
                <a:spcPts val="0"/>
              </a:spcBef>
              <a:spcAft>
                <a:spcPts val="0"/>
              </a:spcAft>
            </a:pPr>
            <a:r>
              <a:rPr lang="fr-FR" sz="2400" b="1" dirty="0">
                <a:cs typeface="Times New Roman" panose="02020603050405020304" pitchFamily="18" charset="0"/>
              </a:rPr>
              <a:t>Le Radium-226 (226Ra) :</a:t>
            </a:r>
            <a:r>
              <a:rPr lang="fr-FR" sz="2400" dirty="0">
                <a:cs typeface="Times New Roman" panose="02020603050405020304" pitchFamily="18" charset="0"/>
              </a:rPr>
              <a:t> Un descendant de l'uranium. C'est le principal coupable de la radioactivité gamma directe émise par les remblais. Il se substitue facilement au calcium dans l'organisme s'il est ingéré.</a:t>
            </a:r>
          </a:p>
          <a:p>
            <a:pPr lvl="0" algn="just">
              <a:spcBef>
                <a:spcPts val="0"/>
              </a:spcBef>
              <a:spcAft>
                <a:spcPts val="0"/>
              </a:spcAft>
            </a:pPr>
            <a:r>
              <a:rPr lang="fr-FR" sz="2400" b="1" dirty="0">
                <a:cs typeface="Times New Roman" panose="02020603050405020304" pitchFamily="18" charset="0"/>
              </a:rPr>
              <a:t>Le Radon-222 (222Rn) :</a:t>
            </a:r>
            <a:r>
              <a:rPr lang="fr-FR" sz="2400" dirty="0">
                <a:cs typeface="Times New Roman" panose="02020603050405020304" pitchFamily="18" charset="0"/>
              </a:rPr>
              <a:t> Un gaz radioactif lourd, invisible et inodore, produit par la désintégration du radium. Il s'échappe continuellement des pores des remblais pour se diluer dans l'atmosphère (ou s'accumuler dans les habitations voisines).</a:t>
            </a:r>
            <a:endParaRPr lang="fr-FR" sz="2400" dirty="0"/>
          </a:p>
        </p:txBody>
      </p:sp>
    </p:spTree>
    <p:extLst>
      <p:ext uri="{BB962C8B-B14F-4D97-AF65-F5344CB8AC3E}">
        <p14:creationId xmlns:p14="http://schemas.microsoft.com/office/powerpoint/2010/main" val="2579072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B9FC70-9AED-C72B-82A5-65150A577526}"/>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649CBF9D-D669-E1EA-ECE6-12A860343F31}"/>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77A0B417-49FD-6FEC-A758-7160035C04E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2B5E24CA-8133-F8E8-9A5D-0F5A828449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A8B50BF8-11AB-7E86-C5B6-4A28B23F94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85212762-38FA-CD00-EB73-A58833A7B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94B24964-9581-8973-BF1E-C91FDE4E25B8}"/>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AB2FB9A5-7950-7EED-CC24-F90819E9BCFF}"/>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2FF78EAE-6147-C945-4A0F-FC9D3D85DFCF}"/>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8</a:t>
            </a:fld>
            <a:endParaRPr lang="fr-FR" sz="1600" noProof="0" dirty="0">
              <a:solidFill>
                <a:schemeClr val="bg1"/>
              </a:solidFill>
            </a:endParaRPr>
          </a:p>
        </p:txBody>
      </p:sp>
      <p:sp>
        <p:nvSpPr>
          <p:cNvPr id="7" name="Titre 6">
            <a:extLst>
              <a:ext uri="{FF2B5EF4-FFF2-40B4-BE49-F238E27FC236}">
                <a16:creationId xmlns:a16="http://schemas.microsoft.com/office/drawing/2014/main" id="{FBB82EBB-BD96-6614-22AD-942EBF7AD1EC}"/>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sp>
        <p:nvSpPr>
          <p:cNvPr id="10" name="Espace réservé du contenu 3">
            <a:extLst>
              <a:ext uri="{FF2B5EF4-FFF2-40B4-BE49-F238E27FC236}">
                <a16:creationId xmlns:a16="http://schemas.microsoft.com/office/drawing/2014/main" id="{C7B9EF51-E1E8-5D13-32AC-A72E908A055B}"/>
              </a:ext>
            </a:extLst>
          </p:cNvPr>
          <p:cNvSpPr>
            <a:spLocks noGrp="1"/>
          </p:cNvSpPr>
          <p:nvPr>
            <p:ph idx="1"/>
          </p:nvPr>
        </p:nvSpPr>
        <p:spPr>
          <a:xfrm>
            <a:off x="581192" y="1865916"/>
            <a:ext cx="11029615" cy="4262184"/>
          </a:xfrm>
        </p:spPr>
        <p:txBody>
          <a:bodyPr anchor="ctr">
            <a:noAutofit/>
          </a:bodyPr>
          <a:lstStyle/>
          <a:p>
            <a:pPr marL="0" indent="0" algn="just">
              <a:buNone/>
            </a:pPr>
            <a:r>
              <a:rPr lang="fr-FR" sz="2400" dirty="0">
                <a:cs typeface="Times New Roman" panose="02020603050405020304" pitchFamily="18" charset="0"/>
              </a:rPr>
              <a:t>Les principales voies d’exposition aux rayonnements ionisants des remblais sont:</a:t>
            </a:r>
          </a:p>
          <a:p>
            <a:pPr marL="0" indent="0" algn="just">
              <a:buNone/>
            </a:pPr>
            <a:r>
              <a:rPr lang="fr-FR" sz="2400" b="1" dirty="0">
                <a:cs typeface="Times New Roman" panose="02020603050405020304" pitchFamily="18" charset="0"/>
              </a:rPr>
              <a:t>1. L'irradiation externe (Le rayonnement Gamma)</a:t>
            </a:r>
            <a:endParaRPr lang="fr-FR" sz="2400" dirty="0">
              <a:cs typeface="Times New Roman" panose="02020603050405020304" pitchFamily="18" charset="0"/>
            </a:endParaRPr>
          </a:p>
          <a:p>
            <a:pPr algn="just">
              <a:buFont typeface="Wingdings" panose="05000000000000000000" pitchFamily="2" charset="2"/>
              <a:buChar char="Ø"/>
            </a:pPr>
            <a:r>
              <a:rPr lang="fr-FR" sz="2400" dirty="0">
                <a:cs typeface="Times New Roman" panose="02020603050405020304" pitchFamily="18" charset="0"/>
              </a:rPr>
              <a:t>La simple proximité d'un remblai fortement minéralisé expose le corps à un flux de rayons gamma. Si des communautés s'installent à flanc de colline sur des résidus, ou si ces matériaux sont illégalement utilisés pour stabiliser des routes ou construire des fondations de maisons, la dose annuelle limite pour le public </a:t>
            </a:r>
            <a:r>
              <a:rPr lang="fr-FR" sz="2400" b="1" dirty="0">
                <a:solidFill>
                  <a:srgbClr val="FF0000"/>
                </a:solidFill>
                <a:effectLst>
                  <a:outerShdw blurRad="38100" dist="38100" dir="2700000" algn="tl">
                    <a:srgbClr val="000000">
                      <a:alpha val="43137"/>
                    </a:srgbClr>
                  </a:outerShdw>
                </a:effectLst>
                <a:cs typeface="Times New Roman" panose="02020603050405020304" pitchFamily="18" charset="0"/>
              </a:rPr>
              <a:t>(1 mSv/an)</a:t>
            </a:r>
            <a:r>
              <a:rPr lang="fr-FR" sz="2400" dirty="0">
                <a:cs typeface="Times New Roman" panose="02020603050405020304" pitchFamily="18" charset="0"/>
              </a:rPr>
              <a:t> peut être rapidement dépassée.</a:t>
            </a:r>
          </a:p>
        </p:txBody>
      </p:sp>
    </p:spTree>
    <p:extLst>
      <p:ext uri="{BB962C8B-B14F-4D97-AF65-F5344CB8AC3E}">
        <p14:creationId xmlns:p14="http://schemas.microsoft.com/office/powerpoint/2010/main" val="577388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648D60-5802-5806-E3D7-4B7876BE319D}"/>
            </a:ext>
          </a:extLst>
        </p:cNvPr>
        <p:cNvGrpSpPr/>
        <p:nvPr/>
      </p:nvGrpSpPr>
      <p:grpSpPr>
        <a:xfrm>
          <a:off x="0" y="0"/>
          <a:ext cx="0" cy="0"/>
          <a:chOff x="0" y="0"/>
          <a:chExt cx="0" cy="0"/>
        </a:xfrm>
      </p:grpSpPr>
      <p:pic>
        <p:nvPicPr>
          <p:cNvPr id="26" name="Image 25">
            <a:extLst>
              <a:ext uri="{FF2B5EF4-FFF2-40B4-BE49-F238E27FC236}">
                <a16:creationId xmlns:a16="http://schemas.microsoft.com/office/drawing/2014/main" id="{B7E017F4-08DC-5557-F02C-1893280A7084}"/>
              </a:ext>
            </a:extLst>
          </p:cNvPr>
          <p:cNvPicPr>
            <a:picLocks noChangeAspect="1"/>
          </p:cNvPicPr>
          <p:nvPr/>
        </p:nvPicPr>
        <p:blipFill>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795547" y="1833649"/>
            <a:ext cx="4600907" cy="4472595"/>
          </a:xfrm>
          <a:prstGeom prst="rect">
            <a:avLst/>
          </a:prstGeom>
        </p:spPr>
      </p:pic>
      <p:grpSp>
        <p:nvGrpSpPr>
          <p:cNvPr id="14" name="Groupe 13">
            <a:extLst>
              <a:ext uri="{FF2B5EF4-FFF2-40B4-BE49-F238E27FC236}">
                <a16:creationId xmlns:a16="http://schemas.microsoft.com/office/drawing/2014/main" id="{D04A6955-3320-C53A-0C5F-9E3CEBE305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8">
              <a:extLst>
                <a:ext uri="{FF2B5EF4-FFF2-40B4-BE49-F238E27FC236}">
                  <a16:creationId xmlns:a16="http://schemas.microsoft.com/office/drawing/2014/main" id="{E3A3CC13-E7DC-FD7E-652F-DE14AEACA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946EFE05-1E17-B7F1-651D-7E331C03A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6B0591CC-E02D-8738-63A1-CC63F9049A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sp>
      </p:grpSp>
      <p:sp>
        <p:nvSpPr>
          <p:cNvPr id="22" name="ZoneTexte 21">
            <a:extLst>
              <a:ext uri="{FF2B5EF4-FFF2-40B4-BE49-F238E27FC236}">
                <a16:creationId xmlns:a16="http://schemas.microsoft.com/office/drawing/2014/main" id="{FC529285-18B9-BB9F-2AFA-2E917CBCE609}"/>
              </a:ext>
            </a:extLst>
          </p:cNvPr>
          <p:cNvSpPr txBox="1"/>
          <p:nvPr/>
        </p:nvSpPr>
        <p:spPr>
          <a:xfrm>
            <a:off x="-2510" y="6245793"/>
            <a:ext cx="12192000" cy="292388"/>
          </a:xfrm>
          <a:prstGeom prst="rect">
            <a:avLst/>
          </a:prstGeom>
          <a:solidFill>
            <a:schemeClr val="accent2">
              <a:lumMod val="40000"/>
              <a:lumOff val="60000"/>
              <a:alpha val="83000"/>
            </a:schemeClr>
          </a:solidFill>
        </p:spPr>
        <p:txBody>
          <a:bodyPr wrap="square" rtlCol="0">
            <a:spAutoFit/>
          </a:bodyPr>
          <a:lstStyle/>
          <a:p>
            <a:pPr algn="ctr"/>
            <a:r>
              <a:rPr lang="fr-FR" sz="1300" b="1" dirty="0"/>
              <a:t>Atelier de Sensibilisation et de Vulgarisation sur la Gestion des Remblais Radioactifs et la Culture de Prévention des Urgences Radiologiques</a:t>
            </a:r>
            <a:endParaRPr lang="fr-FR" sz="1300" dirty="0"/>
          </a:p>
        </p:txBody>
      </p:sp>
      <p:sp>
        <p:nvSpPr>
          <p:cNvPr id="24" name="ZoneTexte 23">
            <a:extLst>
              <a:ext uri="{FF2B5EF4-FFF2-40B4-BE49-F238E27FC236}">
                <a16:creationId xmlns:a16="http://schemas.microsoft.com/office/drawing/2014/main" id="{D0F99F72-28CC-D7FA-1BA3-696BD548B876}"/>
              </a:ext>
            </a:extLst>
          </p:cNvPr>
          <p:cNvSpPr txBox="1"/>
          <p:nvPr/>
        </p:nvSpPr>
        <p:spPr>
          <a:xfrm>
            <a:off x="-2510" y="6522791"/>
            <a:ext cx="12192000" cy="307777"/>
          </a:xfrm>
          <a:prstGeom prst="rect">
            <a:avLst/>
          </a:prstGeom>
          <a:solidFill>
            <a:srgbClr val="1A3260"/>
          </a:solidFill>
        </p:spPr>
        <p:txBody>
          <a:bodyPr wrap="square" rtlCol="0">
            <a:spAutoFit/>
          </a:bodyPr>
          <a:lstStyle/>
          <a:p>
            <a:pPr algn="ctr"/>
            <a:r>
              <a:rPr lang="fr-FR" sz="1400" dirty="0">
                <a:solidFill>
                  <a:schemeClr val="bg1"/>
                </a:solidFill>
              </a:rPr>
              <a:t>RDC - </a:t>
            </a:r>
            <a:r>
              <a:rPr lang="fr-CD" sz="1400" dirty="0">
                <a:solidFill>
                  <a:schemeClr val="bg1"/>
                </a:solidFill>
              </a:rPr>
              <a:t>ESURSI</a:t>
            </a:r>
            <a:r>
              <a:rPr lang="fr-FR" sz="1400" dirty="0">
                <a:solidFill>
                  <a:schemeClr val="bg1"/>
                </a:solidFill>
              </a:rPr>
              <a:t> - C.N.P.R.I - </a:t>
            </a:r>
            <a:r>
              <a:rPr lang="fr-FR" sz="1400" dirty="0" err="1">
                <a:solidFill>
                  <a:schemeClr val="bg1"/>
                </a:solidFill>
              </a:rPr>
              <a:t>jacquesnakamwambila@gmail.com</a:t>
            </a:r>
            <a:endParaRPr lang="fr-FR" sz="1400" dirty="0">
              <a:solidFill>
                <a:schemeClr val="bg1"/>
              </a:solidFill>
            </a:endParaRPr>
          </a:p>
        </p:txBody>
      </p:sp>
      <p:sp>
        <p:nvSpPr>
          <p:cNvPr id="25" name="Espace réservé du numéro de diapositive 24">
            <a:extLst>
              <a:ext uri="{FF2B5EF4-FFF2-40B4-BE49-F238E27FC236}">
                <a16:creationId xmlns:a16="http://schemas.microsoft.com/office/drawing/2014/main" id="{53CA84A8-9531-1957-A089-B4C220024FF5}"/>
              </a:ext>
            </a:extLst>
          </p:cNvPr>
          <p:cNvSpPr>
            <a:spLocks noGrp="1"/>
          </p:cNvSpPr>
          <p:nvPr>
            <p:ph type="sldNum" sz="quarter" idx="12"/>
          </p:nvPr>
        </p:nvSpPr>
        <p:spPr>
          <a:xfrm>
            <a:off x="11139492" y="6492875"/>
            <a:ext cx="1052508" cy="365125"/>
          </a:xfrm>
        </p:spPr>
        <p:txBody>
          <a:bodyPr/>
          <a:lstStyle/>
          <a:p>
            <a:pPr rtl="0"/>
            <a:fld id="{D57F1E4F-1CFF-5643-939E-217C01CDF565}" type="slidenum">
              <a:rPr lang="fr-FR" sz="1600" noProof="0" smtClean="0">
                <a:solidFill>
                  <a:schemeClr val="bg1"/>
                </a:solidFill>
              </a:rPr>
              <a:pPr rtl="0"/>
              <a:t>9</a:t>
            </a:fld>
            <a:endParaRPr lang="fr-FR" sz="1600" noProof="0" dirty="0">
              <a:solidFill>
                <a:schemeClr val="bg1"/>
              </a:solidFill>
            </a:endParaRPr>
          </a:p>
        </p:txBody>
      </p:sp>
      <p:sp>
        <p:nvSpPr>
          <p:cNvPr id="7" name="Titre 6">
            <a:extLst>
              <a:ext uri="{FF2B5EF4-FFF2-40B4-BE49-F238E27FC236}">
                <a16:creationId xmlns:a16="http://schemas.microsoft.com/office/drawing/2014/main" id="{49DEA0E0-B421-F1E5-4DED-4F38676013C0}"/>
              </a:ext>
            </a:extLst>
          </p:cNvPr>
          <p:cNvSpPr>
            <a:spLocks noGrp="1"/>
          </p:cNvSpPr>
          <p:nvPr>
            <p:ph type="title"/>
          </p:nvPr>
        </p:nvSpPr>
        <p:spPr/>
        <p:txBody>
          <a:bodyPr>
            <a:noAutofit/>
          </a:bodyPr>
          <a:lstStyle/>
          <a:p>
            <a:r>
              <a:rPr lang="fr-FR" altLang="fr-FR" sz="3700" dirty="0"/>
              <a:t>III. LES VOIES D’EXPOSITION RI DE LA POPULATION</a:t>
            </a:r>
            <a:endParaRPr lang="fr-FR" sz="3700" dirty="0"/>
          </a:p>
        </p:txBody>
      </p:sp>
      <p:sp>
        <p:nvSpPr>
          <p:cNvPr id="10" name="Espace réservé du contenu 3">
            <a:extLst>
              <a:ext uri="{FF2B5EF4-FFF2-40B4-BE49-F238E27FC236}">
                <a16:creationId xmlns:a16="http://schemas.microsoft.com/office/drawing/2014/main" id="{7FB427F4-59CC-ECE5-1930-F7BD97F619DF}"/>
              </a:ext>
            </a:extLst>
          </p:cNvPr>
          <p:cNvSpPr>
            <a:spLocks noGrp="1"/>
          </p:cNvSpPr>
          <p:nvPr>
            <p:ph idx="1"/>
          </p:nvPr>
        </p:nvSpPr>
        <p:spPr>
          <a:xfrm>
            <a:off x="581192" y="1865916"/>
            <a:ext cx="11029615" cy="4262184"/>
          </a:xfrm>
        </p:spPr>
        <p:txBody>
          <a:bodyPr anchor="ctr">
            <a:noAutofit/>
          </a:bodyPr>
          <a:lstStyle/>
          <a:p>
            <a:pPr marL="0" indent="0" algn="just">
              <a:buNone/>
            </a:pPr>
            <a:r>
              <a:rPr lang="fr-FR" sz="2400" b="1" dirty="0">
                <a:cs typeface="Times New Roman" panose="02020603050405020304" pitchFamily="18" charset="0"/>
              </a:rPr>
              <a:t>2. L'inhalation (Le vent et le gaz)</a:t>
            </a:r>
            <a:endParaRPr lang="fr-FR" sz="2400" dirty="0">
              <a:cs typeface="Times New Roman" panose="02020603050405020304" pitchFamily="18" charset="0"/>
            </a:endParaRPr>
          </a:p>
          <a:p>
            <a:pPr lvl="0" algn="just">
              <a:buFont typeface="Wingdings" panose="05000000000000000000" pitchFamily="2" charset="2"/>
              <a:buChar char="Ø"/>
            </a:pPr>
            <a:r>
              <a:rPr lang="fr-FR" sz="2400" b="1" dirty="0">
                <a:cs typeface="Times New Roman" panose="02020603050405020304" pitchFamily="18" charset="0"/>
              </a:rPr>
              <a:t>Les poussières fines :</a:t>
            </a:r>
            <a:r>
              <a:rPr lang="fr-FR" sz="2400" dirty="0">
                <a:cs typeface="Times New Roman" panose="02020603050405020304" pitchFamily="18" charset="0"/>
              </a:rPr>
              <a:t> Pendant la saison sèche, le vent balaie les surfaces non végétalisées des remblais. Ces poussières chargées en métaux lourds et en radionucléides s'infiltrent dans les poumons des populations riveraines.</a:t>
            </a:r>
          </a:p>
          <a:p>
            <a:pPr lvl="0" algn="just">
              <a:buFont typeface="Wingdings" panose="05000000000000000000" pitchFamily="2" charset="2"/>
              <a:buChar char="Ø"/>
            </a:pPr>
            <a:r>
              <a:rPr lang="fr-FR" sz="2400" b="1" dirty="0">
                <a:cs typeface="Times New Roman" panose="02020603050405020304" pitchFamily="18" charset="0"/>
              </a:rPr>
              <a:t>Le Radon :</a:t>
            </a:r>
            <a:r>
              <a:rPr lang="fr-FR" sz="2400" dirty="0">
                <a:cs typeface="Times New Roman" panose="02020603050405020304" pitchFamily="18" charset="0"/>
              </a:rPr>
              <a:t> En plein air, il se dissipe. Mais si un remblai est utilisé pour remblayer le sol sous une habitation, le radon s'accumule dans les pièces fermées, devenant une cause majeure de cancer du poumon.</a:t>
            </a:r>
          </a:p>
        </p:txBody>
      </p:sp>
    </p:spTree>
    <p:extLst>
      <p:ext uri="{BB962C8B-B14F-4D97-AF65-F5344CB8AC3E}">
        <p14:creationId xmlns:p14="http://schemas.microsoft.com/office/powerpoint/2010/main" val="1272010359"/>
      </p:ext>
    </p:extLst>
  </p:cSld>
  <p:clrMapOvr>
    <a:masterClrMapping/>
  </p:clrMapOvr>
</p:sld>
</file>

<file path=ppt/theme/theme1.xml><?xml version="1.0" encoding="utf-8"?>
<a:theme xmlns:a="http://schemas.openxmlformats.org/drawingml/2006/main" name="Dividende">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0CF3B2-1F0F-4FC5-8002-3E4869ABAD55}">
  <ds:schemaRefs>
    <ds:schemaRef ds:uri="http://schemas.microsoft.com/sharepoint/v3/contenttype/forms"/>
  </ds:schemaRefs>
</ds:datastoreItem>
</file>

<file path=customXml/itemProps2.xml><?xml version="1.0" encoding="utf-8"?>
<ds:datastoreItem xmlns:ds="http://schemas.openxmlformats.org/officeDocument/2006/customXml" ds:itemID="{1EBC12AA-1C15-4500-BC9C-8EE83A441DE9}">
  <ds:schemaRefs>
    <ds:schemaRef ds:uri="71af3243-3dd4-4a8d-8c0d-dd76da1f02a5"/>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purl.org/dc/dcmitype/"/>
    <ds:schemaRef ds:uri="16c05727-aa75-4e4a-9b5f-8a80a1165891"/>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1F69AFF4-BB30-4BA0-AD22-82CC3C4327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Technologies - Conception Dividende</Template>
  <TotalTime>0</TotalTime>
  <Words>1798</Words>
  <Application>Microsoft Macintosh PowerPoint</Application>
  <PresentationFormat>Grand écran</PresentationFormat>
  <Paragraphs>148</Paragraphs>
  <Slides>18</Slides>
  <Notes>18</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18</vt:i4>
      </vt:variant>
    </vt:vector>
  </HeadingPairs>
  <TitlesOfParts>
    <vt:vector size="29" baseType="lpstr">
      <vt:lpstr>Arial</vt:lpstr>
      <vt:lpstr>Calibri</vt:lpstr>
      <vt:lpstr>Gill Sans MT</vt:lpstr>
      <vt:lpstr>lato</vt:lpstr>
      <vt:lpstr>lato</vt:lpstr>
      <vt:lpstr>Symbol</vt:lpstr>
      <vt:lpstr>Tahoma</vt:lpstr>
      <vt:lpstr>Times New Roman</vt:lpstr>
      <vt:lpstr>Wingdings</vt:lpstr>
      <vt:lpstr>Wingdings 2</vt:lpstr>
      <vt:lpstr>Dividende</vt:lpstr>
      <vt:lpstr>LES REMBLAIS MINIERS COMME SOURCES DES RISQUES RADIOLOGIQUES (NORM/TENORM)</vt:lpstr>
      <vt:lpstr>PLAN</vt:lpstr>
      <vt:lpstr>Introduction</vt:lpstr>
      <vt:lpstr>Introduction</vt:lpstr>
      <vt:lpstr>1. Le problème réglementaire (CNPRI)</vt:lpstr>
      <vt:lpstr>ii. risques DES REMBLAIS RADIOACTIFS</vt:lpstr>
      <vt:lpstr>ii. risques DES REMBLAIS RADIOACTIFS</vt:lpstr>
      <vt:lpstr>III. LES VOIES D’EXPOSITION RI DE LA POPULATION</vt:lpstr>
      <vt:lpstr>III. LES VOIES D’EXPOSITION RI DE LA POPULATION</vt:lpstr>
      <vt:lpstr>III. LES VOIES D’EXPOSITION RI DE LA POPULATION</vt:lpstr>
      <vt:lpstr>III. LES VOIES D’EXPOSITION RI DE LA POPULATION</vt:lpstr>
      <vt:lpstr>III. LES VOIES D’EXPOSITION RI DE LA POPULATION</vt:lpstr>
      <vt:lpstr>III. LES VOIES D’EXPOSITION RI DE LA POPULATION</vt:lpstr>
      <vt:lpstr>III. LES VOIES D’EXPOSITION RI DE LA POPULATION</vt:lpstr>
      <vt:lpstr>IV. LES DEFIS DE LA SUREVEILLANCE ET LE Rôle du cnpri</vt:lpstr>
      <vt:lpstr>CONCLUSION</vt:lpstr>
      <vt:lpstr>Références à lire: Normes et Directives de l'AIEA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2026-07-14T07:35:21Z</cp:lastPrinted>
  <dcterms:created xsi:type="dcterms:W3CDTF">2022-01-27T10:29:22Z</dcterms:created>
  <dcterms:modified xsi:type="dcterms:W3CDTF">2026-07-15T07:37:56Z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