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7"/>
  </p:notesMasterIdLst>
  <p:sldIdLst>
    <p:sldId id="467" r:id="rId2"/>
    <p:sldId id="256" r:id="rId3"/>
    <p:sldId id="469" r:id="rId4"/>
    <p:sldId id="470" r:id="rId5"/>
    <p:sldId id="471" r:id="rId6"/>
    <p:sldId id="472" r:id="rId7"/>
    <p:sldId id="468" r:id="rId8"/>
    <p:sldId id="474" r:id="rId9"/>
    <p:sldId id="475" r:id="rId10"/>
    <p:sldId id="476" r:id="rId11"/>
    <p:sldId id="477" r:id="rId12"/>
    <p:sldId id="478" r:id="rId13"/>
    <p:sldId id="479" r:id="rId14"/>
    <p:sldId id="473" r:id="rId15"/>
    <p:sldId id="48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>
      <p:cViewPr varScale="1">
        <p:scale>
          <a:sx n="147" d="100"/>
          <a:sy n="147" d="100"/>
        </p:scale>
        <p:origin x="207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E34D34-C8C7-4353-AE98-3C41E418F614}" type="datetimeFigureOut">
              <a:rPr lang="fr-FR" smtClean="0"/>
              <a:pPr/>
              <a:t>14/07/2026</a:t>
            </a:fld>
            <a:endParaRPr lang="fr-F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7F398B-A445-4916-B688-330B8F16ECAF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F57B1A-B218-C1D3-027A-455CAF749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0FFB33-7B96-C61C-8042-5A60D28BB6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B0428C-7250-D9EC-F9CB-62178AAD18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0760EC-DBB3-28CB-913A-48DC15A85E6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7F398B-A445-4916-B688-330B8F16ECAF}" type="slidenum">
              <a:rPr lang="fr-FR" smtClean="0"/>
              <a:pPr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27967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197F44-A0AE-549F-1150-441CFD91E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BF88B1B-2614-52C6-3D9D-A31CB984F46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70CF84A-ACDC-2475-9BAE-8FF0DDC107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39AA2F-6D88-38E5-DA0B-EF1F9ACB94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7F398B-A445-4916-B688-330B8F16ECA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77522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77458C-9A02-A75C-AB62-E88965674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874C278-8337-69DD-4A9F-7FC6079E54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BBEA5A-0E96-CE3D-F60E-C007986847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CE1213-991E-739C-083D-D2325AF9FE3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7F398B-A445-4916-B688-330B8F16ECA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40997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2F5FF-32E4-9D6E-6FC9-3A640270B6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A8B72F-D890-9BA6-686A-4F9821AD85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E980998-B591-D8EB-FF9D-4E3BE7493F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66E036-E152-C729-1593-6AB9A98DA10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7F398B-A445-4916-B688-330B8F16ECA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340058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91CC92-E75E-1A43-3FE1-4AF0AFBF2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BC623A-8440-BCC8-1054-0098F840D3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DDD2104-785F-C087-62FA-0E48719FCD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6152A-0A2B-242E-C436-51B92530548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7F398B-A445-4916-B688-330B8F16ECA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68273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304E7D-A396-A39C-7878-ED9436816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8C49F71-7279-1329-9C74-219318B32C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C3B82D9-B0D1-8903-2918-284B08ED07F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142AD2-D4C6-09A4-293D-2F07B50133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7F398B-A445-4916-B688-330B8F16ECA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6404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5FF07-292D-3CB6-F363-3812459CA4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011FDD-CAB1-8DF1-1547-1F22F85954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1141F6-2C57-91EB-FECC-6DB3484249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0E1361-B752-B600-DEE3-3A46E1BD29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7F398B-A445-4916-B688-330B8F16ECA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6425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7F398B-A445-4916-B688-330B8F16ECA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1154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E2074-01A6-D7E2-0778-97F7BD743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8221BF3-1200-00E0-10AF-90E41D1B03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95E67FC-AAF5-6916-5A51-5B1319DD49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0E0AE2-1232-646B-36A6-CFF57D691D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7F398B-A445-4916-B688-330B8F16ECA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63523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34E5B-48A1-6954-86B3-4D8D3E9EE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7B0B5A-7610-64DC-C3B0-C8CF8F4889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24EC13-B9C3-E5A5-13D5-FBAB0C1385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47230C-60E5-0F0E-F7CB-729EA8F736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7F398B-A445-4916-B688-330B8F16ECA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58617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F204E-7715-FFD8-3CBD-A6422A4A7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FE41DD-F032-74A7-1351-70C1D4750D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CDDB94A-F9D5-6E60-E204-784E87662E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E21491-A22A-1415-FA5F-AE7FD33465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7F398B-A445-4916-B688-330B8F16ECA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101539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F2B0F-D82C-6AA8-8099-69EBDB184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1CAE91-44A0-6697-16DE-A5AA3E9DA1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75DDDA-082D-1AD8-D11E-BCE2A4B600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808ED2-B9D3-5DFC-37FF-637D9754E1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7F398B-A445-4916-B688-330B8F16ECA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47564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57911-A9A1-48D0-2F29-96C05277D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6CFF46-5CAE-CB9B-408C-E976B79506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62975D0-0A18-CA79-BB63-628A454FACD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3CDC55-B653-DBE4-54DF-7036CD82C7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7F398B-A445-4916-B688-330B8F16ECA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05656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E5C94-95B7-9A1B-3A7A-E1A6A8A1DD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643584-639A-B3B0-5797-3EB851B8D8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A17332F-6653-9B0D-E717-18ED4B7C80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FAA3C5-9BD8-FE78-883F-5A3DD47C55A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7F398B-A445-4916-B688-330B8F16ECA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565003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24BCD-7FBA-1D1E-7675-E4EA09E89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5D6E54-1BF7-BA56-7C31-B61D354000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76387C-A6E9-7AB4-F0E8-18E4E05964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8C7504-1BE8-7A28-8EA8-6D7C41431F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7F398B-A445-4916-B688-330B8F16ECA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07325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21/11/2012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69E5-A344-4B25-837A-A0076EF01FFB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21/11/2012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69E5-A344-4B25-837A-A0076EF01FFB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21/11/2012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69E5-A344-4B25-837A-A0076EF01FFB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21/11/2012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69E5-A344-4B25-837A-A0076EF01FFB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21/11/2012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69E5-A344-4B25-837A-A0076EF01FFB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21/11/2012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69E5-A344-4B25-837A-A0076EF01FFB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21/11/2012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69E5-A344-4B25-837A-A0076EF01FFB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21/11/2012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69E5-A344-4B25-837A-A0076EF01FFB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21/11/2012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69E5-A344-4B25-837A-A0076EF01FFB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21/11/2012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69E5-A344-4B25-837A-A0076EF01FFB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/>
              <a:t>21/11/2012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69E5-A344-4B25-837A-A0076EF01FFB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21/11/2012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869E5-A344-4B25-837A-A0076EF01FFB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99A5F1-DCB4-9B75-CC49-1F9507F751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UMI Logo.jpg">
            <a:extLst>
              <a:ext uri="{FF2B5EF4-FFF2-40B4-BE49-F238E27FC236}">
                <a16:creationId xmlns:a16="http://schemas.microsoft.com/office/drawing/2014/main" id="{0A3870A6-BC0F-6B07-F290-7BC0A280D023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72400" y="228600"/>
            <a:ext cx="1179576" cy="1045268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44C254-6F1F-C171-0283-64E21552D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b="1" i="1" dirty="0"/>
              <a:t>Atelier CNPRI Kolwezi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68AC9A-0A61-6C55-95E1-5926CCB1F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869E5-A344-4B25-837A-A0076EF01FFB}" type="slidenum">
              <a:rPr lang="fr-FR" smtClean="0"/>
              <a:pPr/>
              <a:t>1</a:t>
            </a:fld>
            <a:endParaRPr lang="fr-FR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077779-FE69-96AF-2B64-DBC7FC95EA24}"/>
              </a:ext>
            </a:extLst>
          </p:cNvPr>
          <p:cNvSpPr txBox="1"/>
          <p:nvPr/>
        </p:nvSpPr>
        <p:spPr>
          <a:xfrm>
            <a:off x="2133600" y="3810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fr-FR" b="1" u="sng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8CA8A8D-9EA3-8FCD-7382-FFA08E15DE21}"/>
              </a:ext>
            </a:extLst>
          </p:cNvPr>
          <p:cNvSpPr/>
          <p:nvPr/>
        </p:nvSpPr>
        <p:spPr>
          <a:xfrm>
            <a:off x="228600" y="1524000"/>
            <a:ext cx="8686799" cy="279871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3300" b="1" cap="none" spc="0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Processus de concentration de </a:t>
            </a:r>
            <a:r>
              <a:rPr lang="en-US" sz="3300" b="1" cap="none" spc="0" dirty="0" err="1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l’uranium</a:t>
            </a:r>
            <a:r>
              <a:rPr lang="en-US" sz="3300" b="1" cap="none" spc="0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dans les </a:t>
            </a:r>
            <a:r>
              <a:rPr lang="en-US" sz="3300" b="1" cap="none" spc="0" dirty="0" err="1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stériles</a:t>
            </a:r>
            <a:r>
              <a:rPr lang="en-US" sz="3300" b="1" cap="none" spc="0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de </a:t>
            </a:r>
            <a:r>
              <a:rPr lang="en-US" sz="3300" b="1" cap="none" spc="0" dirty="0" err="1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cuivre</a:t>
            </a:r>
            <a:r>
              <a:rPr lang="en-US" sz="3300" b="1" cap="none" spc="0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/cobalt</a:t>
            </a:r>
          </a:p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400" b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(</a:t>
            </a:r>
            <a:r>
              <a:rPr lang="fr-FR" sz="2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mécanismes géologiques, minéralogiques, géochimiques et perspectives de valorisation)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2400" b="1" cap="none" spc="0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en-US" sz="2400" b="1" cap="none" spc="0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Atelier CNPRI – Kolwezi 2026</a:t>
            </a:r>
          </a:p>
        </p:txBody>
      </p:sp>
    </p:spTree>
    <p:extLst>
      <p:ext uri="{BB962C8B-B14F-4D97-AF65-F5344CB8AC3E}">
        <p14:creationId xmlns:p14="http://schemas.microsoft.com/office/powerpoint/2010/main" val="31794868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BCD0D9-405D-6883-415A-32F0D2ECE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UMI Logo.jpg">
            <a:extLst>
              <a:ext uri="{FF2B5EF4-FFF2-40B4-BE49-F238E27FC236}">
                <a16:creationId xmlns:a16="http://schemas.microsoft.com/office/drawing/2014/main" id="{36D5C859-397F-7E14-C5D9-2BB491B8B36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72400" y="228600"/>
            <a:ext cx="1179576" cy="1045268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4BBAA0-EA16-00DB-032F-E203FD9737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Atelier CNPRI Kolwezi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C132F9-0834-D0F4-C7DA-ED32197A6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B869E5-A344-4B25-837A-A0076EF01FF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3D0F96-D8D5-9BD6-CD21-19D75A6B1C33}"/>
              </a:ext>
            </a:extLst>
          </p:cNvPr>
          <p:cNvSpPr txBox="1"/>
          <p:nvPr/>
        </p:nvSpPr>
        <p:spPr>
          <a:xfrm>
            <a:off x="838200" y="477138"/>
            <a:ext cx="67056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Processus de concentration de l’uranium dans les stériles de cuivre et cobalt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C68D9D-21C9-F2B1-2F76-A90217578B0A}"/>
              </a:ext>
            </a:extLst>
          </p:cNvPr>
          <p:cNvSpPr txBox="1"/>
          <p:nvPr/>
        </p:nvSpPr>
        <p:spPr>
          <a:xfrm>
            <a:off x="304800" y="1182002"/>
            <a:ext cx="3078279" cy="3951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</a:t>
            </a:r>
            <a:r>
              <a:rPr lang="fr-FR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5</a:t>
            </a:r>
            <a:r>
              <a:rPr kumimoji="0" lang="fr-FR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Contrôle minéralogique </a:t>
            </a:r>
            <a:endParaRPr kumimoji="0" lang="en-US" sz="2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A1E8C5-B15C-7EF6-6C5D-5D23E8264B57}"/>
              </a:ext>
            </a:extLst>
          </p:cNvPr>
          <p:cNvSpPr txBox="1"/>
          <p:nvPr/>
        </p:nvSpPr>
        <p:spPr>
          <a:xfrm>
            <a:off x="304800" y="1590707"/>
            <a:ext cx="8647176" cy="20605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Les </a:t>
            </a:r>
            <a:r>
              <a:rPr kumimoji="0" lang="fr-FR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observations</a:t>
            </a:r>
            <a:r>
              <a:rPr kumimoji="0" lang="fr-F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réalisées au </a:t>
            </a:r>
            <a:r>
              <a:rPr kumimoji="0" lang="fr-FR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microscope électronique </a:t>
            </a:r>
            <a:r>
              <a:rPr kumimoji="0" lang="fr-F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révèlent que l'</a:t>
            </a:r>
            <a:r>
              <a:rPr kumimoji="0" lang="fr-FR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uranium</a:t>
            </a:r>
            <a:r>
              <a:rPr kumimoji="0" lang="fr-F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peut se présenter </a:t>
            </a:r>
            <a:r>
              <a:rPr kumimoji="0" lang="fr-FR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sous différentes formes </a:t>
            </a:r>
            <a:r>
              <a:rPr kumimoji="0" lang="fr-F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grains libres</a:t>
            </a:r>
            <a:r>
              <a:rPr kumimoji="0" lang="fr-F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inclusions microscopiques</a:t>
            </a:r>
            <a:r>
              <a:rPr kumimoji="0" lang="fr-F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</a:p>
          <a:p>
            <a:pPr marL="285750" marR="0" lvl="0" indent="-2857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1600" b="1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microfractures</a:t>
            </a:r>
            <a:r>
              <a:rPr kumimoji="0" lang="fr-F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adsorbé ou sous forme de </a:t>
            </a:r>
            <a:r>
              <a:rPr kumimoji="0" lang="fr-FR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films secondaires</a:t>
            </a:r>
            <a:r>
              <a:rPr kumimoji="0" lang="fr-F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  <a:endParaRPr lang="fr-FR" sz="1600" kern="100" dirty="0">
              <a:solidFill>
                <a:prstClr val="black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Ces diverses occurrences expliquent les difficultés rencontrées lors de sa récupération métallurgique.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C2004F-AFEC-7DEB-6E49-799016E5C8FA}"/>
              </a:ext>
            </a:extLst>
          </p:cNvPr>
          <p:cNvSpPr txBox="1"/>
          <p:nvPr/>
        </p:nvSpPr>
        <p:spPr>
          <a:xfrm>
            <a:off x="304799" y="3740518"/>
            <a:ext cx="3078279" cy="3951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2.6 Contrôle minéralogique </a:t>
            </a:r>
            <a:endParaRPr kumimoji="0" lang="en-US" sz="2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EFC85C-B2E0-1672-8BA5-818D697EAFEB}"/>
              </a:ext>
            </a:extLst>
          </p:cNvPr>
          <p:cNvSpPr txBox="1"/>
          <p:nvPr/>
        </p:nvSpPr>
        <p:spPr>
          <a:xfrm>
            <a:off x="381000" y="4174743"/>
            <a:ext cx="8647176" cy="2343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L'</a:t>
            </a:r>
            <a:r>
              <a:rPr kumimoji="0" lang="fr-FR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eau</a:t>
            </a:r>
            <a:r>
              <a:rPr kumimoji="0" lang="fr-F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est un </a:t>
            </a:r>
            <a:r>
              <a:rPr kumimoji="0" lang="fr-FR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élément fondamental </a:t>
            </a:r>
            <a:r>
              <a:rPr kumimoji="0" lang="fr-F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dans ce processus. Les infiltrations entraînent plusieurs phénomènes tels que : </a:t>
            </a:r>
          </a:p>
          <a:p>
            <a:pPr marL="285750" marR="0" lvl="0" indent="-2857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fr-FR" sz="16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dissolution</a:t>
            </a:r>
            <a:r>
              <a:rPr lang="fr-FR" sz="1600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</a:p>
          <a:p>
            <a:pPr marL="285750" marR="0" lvl="0" indent="-2857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 transport</a:t>
            </a:r>
            <a:r>
              <a:rPr kumimoji="0" lang="fr-F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</a:p>
          <a:p>
            <a:pPr marL="285750" marR="0" lvl="0" indent="-2857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lang="fr-FR" sz="16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précipitation</a:t>
            </a:r>
            <a:r>
              <a:rPr lang="fr-FR" sz="1600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</a:p>
          <a:p>
            <a:pPr marL="285750" marR="0" lvl="0" indent="-28575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</a:t>
            </a:r>
            <a:r>
              <a:rPr kumimoji="0" lang="fr-FR" sz="1600" b="1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réconcentration</a:t>
            </a:r>
            <a:r>
              <a:rPr kumimoji="0" lang="fr-F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R="0" lvl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Les </a:t>
            </a:r>
            <a:r>
              <a:rPr kumimoji="0" lang="fr-FR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zones</a:t>
            </a:r>
            <a:r>
              <a:rPr kumimoji="0" lang="fr-F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où l'</a:t>
            </a:r>
            <a:r>
              <a:rPr kumimoji="0" lang="fr-FR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eau</a:t>
            </a:r>
            <a:r>
              <a:rPr kumimoji="0" lang="fr-F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stagnante</a:t>
            </a:r>
            <a:r>
              <a:rPr kumimoji="0" lang="fr-F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se </a:t>
            </a:r>
            <a:r>
              <a:rPr kumimoji="0" lang="fr-FR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transforme </a:t>
            </a:r>
            <a:r>
              <a:rPr kumimoji="0" lang="fr-F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 </a:t>
            </a:r>
            <a:r>
              <a:rPr kumimoji="0" lang="fr-FR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pièges</a:t>
            </a:r>
            <a:r>
              <a:rPr kumimoji="0" lang="fr-F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naturels</a:t>
            </a:r>
            <a:r>
              <a:rPr kumimoji="0" lang="fr-F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entraînant une </a:t>
            </a:r>
            <a:r>
              <a:rPr kumimoji="0" lang="fr-FR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augmentation progressive</a:t>
            </a:r>
            <a:r>
              <a:rPr kumimoji="0" lang="fr-F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des </a:t>
            </a:r>
            <a:r>
              <a:rPr kumimoji="0" lang="fr-FR" sz="16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concentrations</a:t>
            </a:r>
            <a:r>
              <a:rPr kumimoji="0" lang="fr-FR" sz="1600" b="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0155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2D537-4ABE-2780-7B2D-5F61C1A61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UMI Logo.jpg">
            <a:extLst>
              <a:ext uri="{FF2B5EF4-FFF2-40B4-BE49-F238E27FC236}">
                <a16:creationId xmlns:a16="http://schemas.microsoft.com/office/drawing/2014/main" id="{BDEE92BC-2E96-A77C-E70C-F6D92D84FE8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72400" y="228600"/>
            <a:ext cx="1179576" cy="1045268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45D217-32B4-02B5-2CED-843D0870F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Atelier CNPRI Kolwezi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9F8BC8-42E7-A4E8-5A29-0F8E1908D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B869E5-A344-4B25-837A-A0076EF01FF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F21242-6C5E-F596-4BA5-3CBE4E3B8FA5}"/>
              </a:ext>
            </a:extLst>
          </p:cNvPr>
          <p:cNvSpPr txBox="1"/>
          <p:nvPr/>
        </p:nvSpPr>
        <p:spPr>
          <a:xfrm>
            <a:off x="681778" y="404574"/>
            <a:ext cx="6858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Processus de concentration de l’uranium dans les stériles de cuivre et cobalt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0FE18B-6805-FBD8-80FC-ED78BA8FC764}"/>
              </a:ext>
            </a:extLst>
          </p:cNvPr>
          <p:cNvSpPr txBox="1"/>
          <p:nvPr/>
        </p:nvSpPr>
        <p:spPr>
          <a:xfrm>
            <a:off x="304800" y="1182002"/>
            <a:ext cx="3805978" cy="3951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fr-FR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3.</a:t>
            </a:r>
            <a:r>
              <a:rPr kumimoji="0" lang="fr-FR" sz="18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fr-FR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TECHNIQUES D’INVESTIGATION</a:t>
            </a:r>
            <a:r>
              <a:rPr kumimoji="0" lang="fr-FR" sz="1800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kumimoji="0" lang="en-US" sz="280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3CA374-8269-1F6D-5200-213C174F881E}"/>
              </a:ext>
            </a:extLst>
          </p:cNvPr>
          <p:cNvSpPr txBox="1"/>
          <p:nvPr/>
        </p:nvSpPr>
        <p:spPr>
          <a:xfrm>
            <a:off x="304800" y="4748791"/>
            <a:ext cx="8647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L'utilisation combinée </a:t>
            </a:r>
            <a:r>
              <a:rPr lang="fr-FR" dirty="0"/>
              <a:t>de ces </a:t>
            </a:r>
            <a:r>
              <a:rPr lang="fr-FR" b="1" dirty="0"/>
              <a:t>techniques</a:t>
            </a:r>
            <a:r>
              <a:rPr lang="fr-FR" dirty="0"/>
              <a:t> permet d'</a:t>
            </a:r>
            <a:r>
              <a:rPr lang="fr-FR" b="1" dirty="0"/>
              <a:t>identifier</a:t>
            </a:r>
            <a:r>
              <a:rPr lang="fr-FR" dirty="0"/>
              <a:t> les </a:t>
            </a:r>
            <a:r>
              <a:rPr lang="fr-FR" b="1" dirty="0"/>
              <a:t>phases contenant </a:t>
            </a:r>
            <a:r>
              <a:rPr lang="fr-FR" dirty="0"/>
              <a:t>de l'uranium, leur </a:t>
            </a:r>
            <a:r>
              <a:rPr lang="fr-FR" b="1" dirty="0"/>
              <a:t>mode d'apparition </a:t>
            </a:r>
            <a:r>
              <a:rPr lang="fr-FR" dirty="0"/>
              <a:t>et leur </a:t>
            </a:r>
            <a:r>
              <a:rPr lang="fr-FR" b="1" dirty="0"/>
              <a:t>potentiel </a:t>
            </a:r>
            <a:r>
              <a:rPr lang="fr-FR" dirty="0"/>
              <a:t>de </a:t>
            </a:r>
            <a:r>
              <a:rPr lang="fr-FR" b="1" dirty="0"/>
              <a:t>récupération</a:t>
            </a:r>
            <a:r>
              <a:rPr lang="fr-FR" dirty="0"/>
              <a:t>.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1DB3D1B-FAA2-94E5-AC10-2F8719998FDD}"/>
              </a:ext>
            </a:extLst>
          </p:cNvPr>
          <p:cNvGrpSpPr/>
          <p:nvPr/>
        </p:nvGrpSpPr>
        <p:grpSpPr>
          <a:xfrm>
            <a:off x="304800" y="1731822"/>
            <a:ext cx="8647176" cy="2862322"/>
            <a:chOff x="304800" y="1731822"/>
            <a:chExt cx="8647176" cy="286232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A294C59-3019-38AD-F2A5-6F47DC633A3F}"/>
                </a:ext>
              </a:extLst>
            </p:cNvPr>
            <p:cNvSpPr txBox="1"/>
            <p:nvPr/>
          </p:nvSpPr>
          <p:spPr>
            <a:xfrm>
              <a:off x="304800" y="1731822"/>
              <a:ext cx="8647176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La </a:t>
              </a:r>
              <a:r>
                <a:rPr lang="fr-FR" b="1" dirty="0"/>
                <a:t>caractérisation</a:t>
              </a:r>
              <a:r>
                <a:rPr lang="fr-FR" dirty="0"/>
                <a:t> de l'</a:t>
              </a:r>
              <a:r>
                <a:rPr lang="fr-FR" b="1" dirty="0"/>
                <a:t>uranium</a:t>
              </a:r>
              <a:r>
                <a:rPr lang="fr-FR" dirty="0"/>
                <a:t> dans les </a:t>
              </a:r>
              <a:r>
                <a:rPr lang="fr-FR" b="1" dirty="0"/>
                <a:t>stériles</a:t>
              </a:r>
              <a:r>
                <a:rPr lang="fr-FR" dirty="0"/>
                <a:t> repose sur </a:t>
              </a:r>
              <a:r>
                <a:rPr lang="fr-FR" b="1" dirty="0"/>
                <a:t>diverses méthodes complémentaires</a:t>
              </a:r>
              <a:r>
                <a:rPr lang="fr-FR" dirty="0"/>
                <a:t>, parmi lesquelles :  </a:t>
              </a:r>
            </a:p>
            <a:p>
              <a:endParaRPr lang="fr-FR" dirty="0"/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en-US" dirty="0"/>
                <a:t>la </a:t>
              </a:r>
              <a:r>
                <a:rPr lang="en-US" b="1" dirty="0" err="1"/>
                <a:t>spectrométrie</a:t>
              </a:r>
              <a:r>
                <a:rPr lang="en-US" b="1" dirty="0"/>
                <a:t> gamma</a:t>
              </a:r>
              <a:r>
                <a:rPr lang="en-US" dirty="0"/>
                <a:t>, </a:t>
              </a: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en-US" dirty="0" err="1"/>
                <a:t>l'</a:t>
              </a:r>
              <a:r>
                <a:rPr lang="en-US" b="1" dirty="0" err="1"/>
                <a:t>ICP</a:t>
              </a:r>
              <a:r>
                <a:rPr lang="en-US" b="1" dirty="0"/>
                <a:t>-MS</a:t>
              </a:r>
              <a:r>
                <a:rPr lang="en-US" dirty="0"/>
                <a:t>, </a:t>
              </a: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fr-FR" dirty="0"/>
                <a:t>la </a:t>
              </a:r>
              <a:r>
                <a:rPr lang="fr-FR" b="1" dirty="0"/>
                <a:t>diffraction des rayons X </a:t>
              </a:r>
              <a:r>
                <a:rPr lang="fr-FR" dirty="0"/>
                <a:t>(DRX), </a:t>
              </a: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fr-FR" dirty="0"/>
                <a:t>la </a:t>
              </a:r>
              <a:r>
                <a:rPr lang="fr-FR" b="1" dirty="0"/>
                <a:t>microscopie électronique à balayage </a:t>
              </a:r>
              <a:r>
                <a:rPr lang="fr-FR" dirty="0"/>
                <a:t>(MEB-EDS), </a:t>
              </a: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en-US" dirty="0"/>
                <a:t>la </a:t>
              </a:r>
              <a:r>
                <a:rPr lang="en-US" b="1" dirty="0" err="1"/>
                <a:t>cartographie</a:t>
              </a:r>
              <a:r>
                <a:rPr lang="en-US" b="1" dirty="0"/>
                <a:t> </a:t>
              </a:r>
              <a:r>
                <a:rPr lang="en-US" b="1" dirty="0" err="1"/>
                <a:t>radiométrique</a:t>
              </a:r>
              <a:r>
                <a:rPr lang="en-US" dirty="0"/>
                <a:t>, </a:t>
              </a: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fr-FR" dirty="0"/>
                <a:t>les</a:t>
              </a:r>
              <a:r>
                <a:rPr lang="fr-FR" b="1" dirty="0"/>
                <a:t> analyses minéralogiques automatisées </a:t>
              </a:r>
              <a:r>
                <a:rPr lang="fr-FR" dirty="0"/>
                <a:t>(QEMSCAN ou MLA), </a:t>
              </a:r>
            </a:p>
            <a:p>
              <a:pPr marL="285750" indent="-285750">
                <a:buFont typeface="Courier New" panose="02070309020205020404" pitchFamily="49" charset="0"/>
                <a:buChar char="o"/>
              </a:pPr>
              <a:r>
                <a:rPr lang="fr-FR" dirty="0"/>
                <a:t>les </a:t>
              </a:r>
              <a:r>
                <a:rPr lang="fr-FR" b="1" dirty="0"/>
                <a:t>essais métallurgiques de lixiviation</a:t>
              </a:r>
              <a:r>
                <a:rPr lang="fr-FR" dirty="0"/>
                <a:t>. </a:t>
              </a:r>
              <a:endParaRPr lang="en-US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FF799EC-5E43-925D-A81B-AC19646111C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195378" y="2209800"/>
              <a:ext cx="1134384" cy="199481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87176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AEE21-2FDD-DDE6-F7FE-147366D3E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UMI Logo.jpg">
            <a:extLst>
              <a:ext uri="{FF2B5EF4-FFF2-40B4-BE49-F238E27FC236}">
                <a16:creationId xmlns:a16="http://schemas.microsoft.com/office/drawing/2014/main" id="{2CF9E5E7-4503-BEC9-17B0-DF10FD230D4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72400" y="228600"/>
            <a:ext cx="1179576" cy="1045268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285D2B-C6AC-5AB0-97B5-32E1F1A2E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Atelier CNPRI Kolwezi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BB2D92-D3F7-6D0B-4801-31EB84002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B869E5-A344-4B25-837A-A0076EF01FF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9711EF-99E7-7BE2-0746-BA3227837D7E}"/>
              </a:ext>
            </a:extLst>
          </p:cNvPr>
          <p:cNvSpPr txBox="1"/>
          <p:nvPr/>
        </p:nvSpPr>
        <p:spPr>
          <a:xfrm>
            <a:off x="609600" y="381000"/>
            <a:ext cx="67056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Processus de concentration de l’uranium dans les stériles de cuivre et cobalt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AB89E57-462A-9310-3CF7-D79586986D0F}"/>
              </a:ext>
            </a:extLst>
          </p:cNvPr>
          <p:cNvSpPr txBox="1"/>
          <p:nvPr/>
        </p:nvSpPr>
        <p:spPr>
          <a:xfrm>
            <a:off x="304800" y="1182002"/>
            <a:ext cx="3219728" cy="3951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fr-FR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3.1</a:t>
            </a:r>
            <a:r>
              <a:rPr kumimoji="0" lang="fr-FR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Valorisation économique </a:t>
            </a:r>
            <a:endParaRPr kumimoji="0" lang="en-US" sz="2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D85ED9-2D80-9E60-C112-DFE58BE63EAD}"/>
              </a:ext>
            </a:extLst>
          </p:cNvPr>
          <p:cNvSpPr txBox="1"/>
          <p:nvPr/>
        </p:nvSpPr>
        <p:spPr>
          <a:xfrm>
            <a:off x="304800" y="1590707"/>
            <a:ext cx="86471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Les </a:t>
            </a:r>
            <a:r>
              <a:rPr lang="fr-FR" b="1" dirty="0"/>
              <a:t>stériles</a:t>
            </a:r>
            <a:r>
              <a:rPr lang="fr-FR" dirty="0"/>
              <a:t> laissés à l'</a:t>
            </a:r>
            <a:r>
              <a:rPr lang="fr-FR" b="1" dirty="0"/>
              <a:t>abandon</a:t>
            </a:r>
            <a:r>
              <a:rPr lang="fr-FR" dirty="0"/>
              <a:t> représentent aujourd'hui une </a:t>
            </a:r>
            <a:r>
              <a:rPr lang="fr-FR" b="1" dirty="0"/>
              <a:t>ressource</a:t>
            </a:r>
            <a:r>
              <a:rPr lang="fr-FR" dirty="0"/>
              <a:t> à </a:t>
            </a:r>
            <a:r>
              <a:rPr lang="fr-FR" b="1" dirty="0"/>
              <a:t>exploiter. </a:t>
            </a:r>
          </a:p>
          <a:p>
            <a:r>
              <a:rPr lang="fr-FR" dirty="0"/>
              <a:t>La </a:t>
            </a:r>
            <a:r>
              <a:rPr lang="fr-FR" b="1" dirty="0"/>
              <a:t>récupération</a:t>
            </a:r>
            <a:r>
              <a:rPr lang="fr-FR" dirty="0"/>
              <a:t> de l'uranium peut être </a:t>
            </a:r>
            <a:r>
              <a:rPr lang="fr-FR" b="1" dirty="0"/>
              <a:t>réalisée</a:t>
            </a:r>
            <a:r>
              <a:rPr lang="fr-FR" dirty="0"/>
              <a:t> par </a:t>
            </a:r>
            <a:r>
              <a:rPr lang="fr-FR" b="1" dirty="0"/>
              <a:t>différentes méthodes</a:t>
            </a:r>
            <a:r>
              <a:rPr lang="fr-FR" dirty="0"/>
              <a:t>, telles que:  </a:t>
            </a:r>
          </a:p>
          <a:p>
            <a:endParaRPr lang="fr-F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la </a:t>
            </a:r>
            <a:r>
              <a:rPr lang="fr-FR" b="1" dirty="0" err="1"/>
              <a:t>liхiviаtiоn</a:t>
            </a:r>
            <a:r>
              <a:rPr lang="fr-FR" b="1" dirty="0"/>
              <a:t> </a:t>
            </a:r>
            <a:r>
              <a:rPr lang="fr-FR" b="1" dirty="0" err="1"/>
              <a:t>аcide</a:t>
            </a:r>
            <a:r>
              <a:rPr lang="fr-FR" dirty="0"/>
              <a:t>, 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la </a:t>
            </a:r>
            <a:r>
              <a:rPr lang="fr-FR" b="1" dirty="0"/>
              <a:t>lixiviation alcaline</a:t>
            </a:r>
            <a:r>
              <a:rPr lang="fr-FR" dirty="0"/>
              <a:t>, 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la </a:t>
            </a:r>
            <a:r>
              <a:rPr lang="fr-FR" b="1" dirty="0"/>
              <a:t>séparation gravimétrique</a:t>
            </a:r>
            <a:r>
              <a:rPr lang="fr-FR" dirty="0"/>
              <a:t>, 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la </a:t>
            </a:r>
            <a:r>
              <a:rPr lang="fr-FR" b="1" dirty="0"/>
              <a:t>flottation sélective</a:t>
            </a:r>
            <a:r>
              <a:rPr lang="fr-FR" dirty="0"/>
              <a:t>, 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l</a:t>
            </a:r>
            <a:r>
              <a:rPr lang="fr-FR" b="1" dirty="0"/>
              <a:t>'extraction par solvants</a:t>
            </a:r>
            <a:r>
              <a:rPr lang="fr-FR" dirty="0"/>
              <a:t>, 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l</a:t>
            </a:r>
            <a:r>
              <a:rPr lang="fr-FR" b="1" dirty="0"/>
              <a:t>'échange d'ions</a:t>
            </a:r>
            <a:r>
              <a:rPr lang="fr-FR" dirty="0"/>
              <a:t>,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dirty="0"/>
              <a:t>les </a:t>
            </a:r>
            <a:r>
              <a:rPr lang="en-US" b="1" dirty="0" err="1"/>
              <a:t>résines</a:t>
            </a:r>
            <a:r>
              <a:rPr lang="en-US" b="1" dirty="0"/>
              <a:t> </a:t>
            </a:r>
            <a:r>
              <a:rPr lang="en-US" b="1" dirty="0" err="1"/>
              <a:t>sélectives</a:t>
            </a:r>
            <a:r>
              <a:rPr lang="en-US" dirty="0"/>
              <a:t>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en-US" dirty="0"/>
          </a:p>
          <a:p>
            <a:r>
              <a:rPr lang="fr-FR" dirty="0"/>
              <a:t>Cette </a:t>
            </a:r>
            <a:r>
              <a:rPr lang="fr-FR" b="1" dirty="0"/>
              <a:t>démarche</a:t>
            </a:r>
            <a:r>
              <a:rPr lang="fr-FR" dirty="0"/>
              <a:t> s'inscrit dans une </a:t>
            </a:r>
            <a:r>
              <a:rPr lang="fr-FR" b="1" dirty="0"/>
              <a:t>vision</a:t>
            </a:r>
            <a:r>
              <a:rPr lang="fr-FR" dirty="0"/>
              <a:t> d'</a:t>
            </a:r>
            <a:r>
              <a:rPr lang="fr-FR" b="1" dirty="0"/>
              <a:t>économie circulaire</a:t>
            </a:r>
            <a:r>
              <a:rPr lang="fr-FR" dirty="0"/>
              <a:t>, visant à </a:t>
            </a:r>
            <a:r>
              <a:rPr lang="fr-FR" b="1" dirty="0"/>
              <a:t>augmenter</a:t>
            </a:r>
            <a:r>
              <a:rPr lang="fr-FR" dirty="0"/>
              <a:t> la </a:t>
            </a:r>
            <a:r>
              <a:rPr lang="fr-FR" b="1" dirty="0"/>
              <a:t>valeur</a:t>
            </a:r>
            <a:r>
              <a:rPr lang="fr-FR" dirty="0"/>
              <a:t> des </a:t>
            </a:r>
            <a:r>
              <a:rPr lang="fr-FR" b="1" dirty="0"/>
              <a:t>Tailings miniers </a:t>
            </a:r>
            <a:r>
              <a:rPr lang="fr-FR" dirty="0"/>
              <a:t>tout en </a:t>
            </a:r>
            <a:r>
              <a:rPr lang="fr-FR" b="1" dirty="0"/>
              <a:t>atténuant</a:t>
            </a:r>
            <a:r>
              <a:rPr lang="fr-FR" dirty="0"/>
              <a:t> leur </a:t>
            </a:r>
            <a:r>
              <a:rPr lang="fr-FR" b="1" dirty="0"/>
              <a:t>impact</a:t>
            </a:r>
            <a:r>
              <a:rPr lang="fr-FR" dirty="0"/>
              <a:t> sur l'environnement.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3218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753D82-FB33-631B-7236-19060E9C0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UMI Logo.jpg">
            <a:extLst>
              <a:ext uri="{FF2B5EF4-FFF2-40B4-BE49-F238E27FC236}">
                <a16:creationId xmlns:a16="http://schemas.microsoft.com/office/drawing/2014/main" id="{F7CE7DF8-04C7-603C-1ED2-61011DAA338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72400" y="228600"/>
            <a:ext cx="1179576" cy="1045268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A872A5-D90E-CE5F-99AF-A6FE5A76A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Atelier CNPRI Kolwezi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9FE570-5F88-F40B-05F4-2F96BC699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B869E5-A344-4B25-837A-A0076EF01FF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17E09C4-0E9A-055E-527E-CD46ECE1C7CC}"/>
              </a:ext>
            </a:extLst>
          </p:cNvPr>
          <p:cNvSpPr txBox="1"/>
          <p:nvPr/>
        </p:nvSpPr>
        <p:spPr>
          <a:xfrm>
            <a:off x="685800" y="381000"/>
            <a:ext cx="6781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Processus de concentration de l’uranium dans les stériles de cuivre et cobalt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F96B17-3018-904D-A45C-36C3FC8514A4}"/>
              </a:ext>
            </a:extLst>
          </p:cNvPr>
          <p:cNvSpPr txBox="1"/>
          <p:nvPr/>
        </p:nvSpPr>
        <p:spPr>
          <a:xfrm>
            <a:off x="304800" y="1182002"/>
            <a:ext cx="3317062" cy="3951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fr-FR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3.2</a:t>
            </a:r>
            <a:r>
              <a:rPr kumimoji="0" lang="fr-FR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fr-FR" sz="1800" b="1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Enj</a:t>
            </a:r>
            <a:r>
              <a:rPr kumimoji="0" lang="ru-RU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е</a:t>
            </a:r>
            <a:r>
              <a:rPr kumimoji="0" lang="fr-FR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</a:t>
            </a:r>
            <a:r>
              <a:rPr kumimoji="0" lang="ru-RU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х </a:t>
            </a:r>
            <a:r>
              <a:rPr kumimoji="0" lang="fr-FR" sz="1800" b="1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envir</a:t>
            </a:r>
            <a:r>
              <a:rPr kumimoji="0" lang="ru-RU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о</a:t>
            </a:r>
            <a:r>
              <a:rPr kumimoji="0" lang="fr-FR" sz="1800" b="1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nn</a:t>
            </a:r>
            <a:r>
              <a:rPr kumimoji="0" lang="ru-RU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е</a:t>
            </a:r>
            <a:r>
              <a:rPr kumimoji="0" lang="fr-FR" sz="1800" b="1" i="0" u="none" strike="noStrike" kern="1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mentau</a:t>
            </a:r>
            <a:r>
              <a:rPr kumimoji="0" lang="ru-RU" sz="1800" b="1" i="0" u="none" strike="noStrike" kern="1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х </a:t>
            </a:r>
            <a:endParaRPr kumimoji="0" lang="en-US" sz="2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FCE108-A8DC-ACF1-5BAB-D4AFB4A05911}"/>
              </a:ext>
            </a:extLst>
          </p:cNvPr>
          <p:cNvSpPr txBox="1"/>
          <p:nvPr/>
        </p:nvSpPr>
        <p:spPr>
          <a:xfrm>
            <a:off x="304800" y="1590707"/>
            <a:ext cx="864717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</a:t>
            </a:r>
            <a:r>
              <a:rPr lang="fr-FR" b="1" dirty="0"/>
              <a:t>présence</a:t>
            </a:r>
            <a:r>
              <a:rPr lang="fr-FR" dirty="0"/>
              <a:t> d'</a:t>
            </a:r>
            <a:r>
              <a:rPr lang="fr-FR" b="1" dirty="0"/>
              <a:t>uranium</a:t>
            </a:r>
            <a:r>
              <a:rPr lang="fr-FR" dirty="0"/>
              <a:t> dans les </a:t>
            </a:r>
            <a:r>
              <a:rPr lang="fr-FR" b="1" dirty="0"/>
              <a:t>stériles</a:t>
            </a:r>
            <a:r>
              <a:rPr lang="fr-FR" dirty="0"/>
              <a:t> requiert une </a:t>
            </a:r>
            <a:r>
              <a:rPr lang="fr-FR" b="1" dirty="0"/>
              <a:t>gestion attentive </a:t>
            </a:r>
            <a:r>
              <a:rPr lang="fr-FR" dirty="0"/>
              <a:t>des </a:t>
            </a:r>
            <a:r>
              <a:rPr lang="fr-FR" b="1" dirty="0"/>
              <a:t>risques</a:t>
            </a:r>
            <a:r>
              <a:rPr lang="fr-FR" dirty="0"/>
              <a:t>. </a:t>
            </a:r>
          </a:p>
          <a:p>
            <a:r>
              <a:rPr lang="fr-FR" dirty="0"/>
              <a:t>Les </a:t>
            </a:r>
            <a:r>
              <a:rPr lang="fr-FR" b="1" dirty="0"/>
              <a:t>enjeux majeurs </a:t>
            </a:r>
            <a:r>
              <a:rPr lang="fr-FR" dirty="0"/>
              <a:t>se rapportent à :</a:t>
            </a:r>
          </a:p>
          <a:p>
            <a:r>
              <a:rPr lang="fr-FR" dirty="0"/>
              <a:t> 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la </a:t>
            </a:r>
            <a:r>
              <a:rPr lang="fr-FR" b="1" dirty="0"/>
              <a:t>protection des aquifères</a:t>
            </a:r>
            <a:r>
              <a:rPr lang="fr-FR" dirty="0"/>
              <a:t>,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le </a:t>
            </a:r>
            <a:r>
              <a:rPr lang="fr-FR" b="1" dirty="0"/>
              <a:t>contrôle des eaux de ruissellement</a:t>
            </a:r>
            <a:r>
              <a:rPr lang="fr-FR" dirty="0"/>
              <a:t>,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la </a:t>
            </a:r>
            <a:r>
              <a:rPr lang="fr-FR" b="1" dirty="0"/>
              <a:t>réduction de la dispersion des poussières radioactives</a:t>
            </a:r>
            <a:r>
              <a:rPr lang="fr-FR" dirty="0"/>
              <a:t>,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la </a:t>
            </a:r>
            <a:r>
              <a:rPr lang="fr-FR" b="1" dirty="0"/>
              <a:t>surveillance radiologique des travailleurs</a:t>
            </a:r>
            <a:r>
              <a:rPr lang="fr-FR" dirty="0"/>
              <a:t>,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dirty="0"/>
              <a:t>la </a:t>
            </a:r>
            <a:r>
              <a:rPr lang="fr-FR" b="1" dirty="0"/>
              <a:t>réhabilitation durable des sites miniers</a:t>
            </a:r>
            <a:r>
              <a:rPr lang="fr-FR" dirty="0"/>
              <a:t>.</a:t>
            </a:r>
          </a:p>
          <a:p>
            <a:r>
              <a:rPr lang="fr-FR" dirty="0"/>
              <a:t>  </a:t>
            </a:r>
          </a:p>
          <a:p>
            <a:r>
              <a:rPr lang="fr-FR" dirty="0"/>
              <a:t>Une </a:t>
            </a:r>
            <a:r>
              <a:rPr lang="fr-FR" b="1" dirty="0"/>
              <a:t>surveillance continue </a:t>
            </a:r>
            <a:r>
              <a:rPr lang="fr-FR" dirty="0"/>
              <a:t>sur les </a:t>
            </a:r>
            <a:r>
              <a:rPr lang="fr-FR" b="1" dirty="0"/>
              <a:t>aspects géochimiques </a:t>
            </a:r>
            <a:r>
              <a:rPr lang="fr-FR" dirty="0"/>
              <a:t>et </a:t>
            </a:r>
            <a:r>
              <a:rPr lang="fr-FR" b="1" dirty="0"/>
              <a:t>radiologiques</a:t>
            </a:r>
            <a:r>
              <a:rPr lang="fr-FR" dirty="0"/>
              <a:t> est </a:t>
            </a:r>
            <a:r>
              <a:rPr lang="fr-FR" b="1" dirty="0"/>
              <a:t>essentielle</a:t>
            </a:r>
            <a:r>
              <a:rPr lang="fr-FR" dirty="0"/>
              <a:t> pour </a:t>
            </a:r>
            <a:r>
              <a:rPr lang="fr-FR" b="1" dirty="0"/>
              <a:t>éviter</a:t>
            </a:r>
            <a:r>
              <a:rPr lang="fr-FR" dirty="0"/>
              <a:t> le </a:t>
            </a:r>
            <a:r>
              <a:rPr lang="fr-FR" b="1" dirty="0"/>
              <a:t>transfert</a:t>
            </a:r>
            <a:r>
              <a:rPr lang="fr-FR" dirty="0"/>
              <a:t> de </a:t>
            </a:r>
            <a:r>
              <a:rPr lang="fr-FR" b="1" dirty="0"/>
              <a:t>radionucléides</a:t>
            </a:r>
            <a:r>
              <a:rPr lang="fr-FR" dirty="0"/>
              <a:t> vers l'</a:t>
            </a:r>
            <a:r>
              <a:rPr lang="fr-FR" b="1" dirty="0"/>
              <a:t>environnement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207577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C29F21-2C77-548F-D89B-EB5C279C9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UMI Logo.jpg">
            <a:extLst>
              <a:ext uri="{FF2B5EF4-FFF2-40B4-BE49-F238E27FC236}">
                <a16:creationId xmlns:a16="http://schemas.microsoft.com/office/drawing/2014/main" id="{E120128B-263F-57DB-3B3E-E55A4B87EF7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72400" y="228600"/>
            <a:ext cx="1179576" cy="1045268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AFF6493-32E5-E102-6ED4-EEDFBF034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Atelier CNPRI Kolwezi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65C7E2-3A25-D2AE-2B9B-0ACD7B773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B869E5-A344-4B25-837A-A0076EF01FF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F1EB80-EF4D-DE0F-340F-13D92BC53692}"/>
              </a:ext>
            </a:extLst>
          </p:cNvPr>
          <p:cNvSpPr txBox="1"/>
          <p:nvPr/>
        </p:nvSpPr>
        <p:spPr>
          <a:xfrm>
            <a:off x="762000" y="411778"/>
            <a:ext cx="7010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Processus de concentration de l’uranium dans les stériles de cuivre et cobalt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E7AF929-F74C-F925-CE3B-E99E14974C38}"/>
              </a:ext>
            </a:extLst>
          </p:cNvPr>
          <p:cNvSpPr txBox="1"/>
          <p:nvPr/>
        </p:nvSpPr>
        <p:spPr>
          <a:xfrm>
            <a:off x="304800" y="1182002"/>
            <a:ext cx="1436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CONCLUSION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BB9E76-1F5E-5257-4FEC-6C7BE2E9C024}"/>
              </a:ext>
            </a:extLst>
          </p:cNvPr>
          <p:cNvSpPr txBox="1"/>
          <p:nvPr/>
        </p:nvSpPr>
        <p:spPr>
          <a:xfrm>
            <a:off x="304800" y="1712116"/>
            <a:ext cx="8842357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phénomène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concentration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 l'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uranium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dans les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stériles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cuivre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de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cobalt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provient d'une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combinaison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d'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interactions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entre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processus géologiques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minéralogiques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hydrogéologiques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géochimiques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métallurgiques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Ces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stériles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loin d'être de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simples déchets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représentent des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gisements secondaires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susceptibles de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contenir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des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quantités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notables </a:t>
            </a:r>
            <a:r>
              <a:rPr kumimoji="0" lang="fr-FR" sz="16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d'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uranium récupérable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meilleure compréhension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mécanismes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migration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d'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adsorption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de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précipitation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l'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uranium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accompagnée du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développement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modèles mathématiques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intégrant des équations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intégro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-différentielles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à coefficients opérateurs, ouvre de nouvelles voies pour une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valorisation durable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des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résidus miniers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Dans des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contextes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comme celui de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Mutanda Mining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cette approche pourrait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optimiser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non seulement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la récupération de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métaux stratégiques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mais également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améliorer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la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gestion des impacts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environnementaux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 la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rentabilité globale des opérations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5578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A58747-507B-AC97-B47F-53D486291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UMI Logo.jpg">
            <a:extLst>
              <a:ext uri="{FF2B5EF4-FFF2-40B4-BE49-F238E27FC236}">
                <a16:creationId xmlns:a16="http://schemas.microsoft.com/office/drawing/2014/main" id="{0B681B0C-09C1-FA70-6AE5-D610060ED2B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72400" y="228600"/>
            <a:ext cx="1179576" cy="1045268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D095AE-89CD-7A7B-8105-166E42306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Atelier CNPRI Kolwezi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AEE9F-2BA9-3E95-12D2-8381553B7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B869E5-A344-4B25-837A-A0076EF01FF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338BDF9-8F32-6F58-A741-B13EF44AB240}"/>
              </a:ext>
            </a:extLst>
          </p:cNvPr>
          <p:cNvSpPr txBox="1"/>
          <p:nvPr/>
        </p:nvSpPr>
        <p:spPr>
          <a:xfrm>
            <a:off x="2133600" y="3810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484DBF-7A4C-B6B3-68EF-D641EA151068}"/>
              </a:ext>
            </a:extLst>
          </p:cNvPr>
          <p:cNvSpPr txBox="1"/>
          <p:nvPr/>
        </p:nvSpPr>
        <p:spPr>
          <a:xfrm>
            <a:off x="2286000" y="2819400"/>
            <a:ext cx="43666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/>
              <a:t>Merci pour votre Attention et Questions</a:t>
            </a:r>
          </a:p>
        </p:txBody>
      </p:sp>
    </p:spTree>
    <p:extLst>
      <p:ext uri="{BB962C8B-B14F-4D97-AF65-F5344CB8AC3E}">
        <p14:creationId xmlns:p14="http://schemas.microsoft.com/office/powerpoint/2010/main" val="1650370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UMI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72400" y="228600"/>
            <a:ext cx="1179576" cy="1045268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Atelier CNPRI Kolwezi 2026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B869E5-A344-4B25-837A-A0076EF01FF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133600" y="3810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8600" y="1524000"/>
            <a:ext cx="8686799" cy="25545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Sommaire</a:t>
            </a:r>
            <a:endParaRPr kumimoji="0" lang="en-US" sz="32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200" b="1" dirty="0">
              <a:ln w="11430"/>
              <a:solidFill>
                <a:prstClr val="black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alibri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Introduction</a:t>
            </a: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2400" b="1" dirty="0" err="1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libri"/>
              </a:rPr>
              <a:t>Contexte</a:t>
            </a:r>
            <a:r>
              <a:rPr lang="en-US" sz="2400" b="1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libri"/>
              </a:rPr>
              <a:t> </a:t>
            </a:r>
            <a:r>
              <a:rPr lang="en-US" sz="2400" b="1" dirty="0" err="1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libri"/>
              </a:rPr>
              <a:t>Géologique</a:t>
            </a:r>
            <a:endParaRPr lang="en-US" sz="2400" b="1" dirty="0">
              <a:ln w="11430"/>
              <a:solidFill>
                <a:prstClr val="black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Calibri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Techniques </a:t>
            </a:r>
            <a:r>
              <a:rPr kumimoji="0" lang="en-US" sz="2400" b="1" i="0" u="none" strike="noStrike" kern="1200" cap="none" spc="0" normalizeH="0" baseline="0" noProof="0" dirty="0" err="1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Calibri"/>
                <a:ea typeface="+mn-ea"/>
                <a:cs typeface="+mn-cs"/>
              </a:rPr>
              <a:t>d’investigation</a:t>
            </a:r>
            <a:endParaRPr kumimoji="0" lang="en-US" sz="24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  <a:p>
            <a:pPr marL="457200" marR="0" lvl="0" indent="-45720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2400" b="1" dirty="0">
                <a:ln w="11430"/>
                <a:solidFill>
                  <a:prstClr val="black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Calibri"/>
              </a:rPr>
              <a:t>Conclusion</a:t>
            </a:r>
            <a:endParaRPr kumimoji="0" lang="en-US" sz="2400" b="1" i="0" u="none" strike="noStrike" kern="1200" cap="none" spc="0" normalizeH="0" baseline="0" noProof="0" dirty="0">
              <a:ln w="11430"/>
              <a:solidFill>
                <a:prstClr val="black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0356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F821A-18C3-7733-097B-32C27494D9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UMI Logo.jpg">
            <a:extLst>
              <a:ext uri="{FF2B5EF4-FFF2-40B4-BE49-F238E27FC236}">
                <a16:creationId xmlns:a16="http://schemas.microsoft.com/office/drawing/2014/main" id="{DC1D7502-55C7-CA84-A25A-CFACD8BC2BF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72400" y="228600"/>
            <a:ext cx="1179576" cy="1045268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FE1ECE-B68A-F46B-9AD2-EC811E94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Atelier CNPRI Kolwezi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AC314F-5922-41AE-AA9D-80ACEBE03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B869E5-A344-4B25-837A-A0076EF01FF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A2C0C1-BAC1-1BDA-2E86-13A99C9D468B}"/>
              </a:ext>
            </a:extLst>
          </p:cNvPr>
          <p:cNvSpPr txBox="1"/>
          <p:nvPr/>
        </p:nvSpPr>
        <p:spPr>
          <a:xfrm>
            <a:off x="685800" y="381000"/>
            <a:ext cx="6934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Processus de concentration de l’uranium dans les stériles de cuivre et cobalt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1ACCCE-7B0C-373F-71BC-AF3755ED9D14}"/>
              </a:ext>
            </a:extLst>
          </p:cNvPr>
          <p:cNvSpPr txBox="1"/>
          <p:nvPr/>
        </p:nvSpPr>
        <p:spPr>
          <a:xfrm>
            <a:off x="304800" y="1182002"/>
            <a:ext cx="1892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/>
              <a:t>1. INTRODUCTION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9DF7AE-AAC1-CC9A-5EE8-2104AEC607D0}"/>
              </a:ext>
            </a:extLst>
          </p:cNvPr>
          <p:cNvSpPr txBox="1"/>
          <p:nvPr/>
        </p:nvSpPr>
        <p:spPr>
          <a:xfrm>
            <a:off x="304800" y="1712116"/>
            <a:ext cx="85344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/>
              <a:t>L'</a:t>
            </a:r>
            <a:r>
              <a:rPr lang="fr-FR" sz="1600" b="1" dirty="0"/>
              <a:t>exploitation</a:t>
            </a:r>
            <a:r>
              <a:rPr lang="fr-FR" sz="1600" dirty="0"/>
              <a:t> des gisements de </a:t>
            </a:r>
            <a:r>
              <a:rPr lang="fr-FR" sz="1600" b="1" dirty="0"/>
              <a:t>cuivre</a:t>
            </a:r>
            <a:r>
              <a:rPr lang="fr-FR" sz="1600" dirty="0"/>
              <a:t> et de </a:t>
            </a:r>
            <a:r>
              <a:rPr lang="fr-FR" sz="1600" b="1" dirty="0"/>
              <a:t>cobalt</a:t>
            </a:r>
            <a:r>
              <a:rPr lang="fr-FR" sz="1600" dirty="0"/>
              <a:t>, surtout dans la </a:t>
            </a:r>
            <a:r>
              <a:rPr lang="fr-FR" sz="1600" b="1" dirty="0"/>
              <a:t>province cuprifère d'Afrique </a:t>
            </a:r>
          </a:p>
          <a:p>
            <a:r>
              <a:rPr lang="fr-FR" sz="1600" b="1" dirty="0"/>
              <a:t>centrale</a:t>
            </a:r>
            <a:r>
              <a:rPr lang="fr-FR" sz="1600" dirty="0"/>
              <a:t>, génère d'importantes quantités de </a:t>
            </a:r>
            <a:r>
              <a:rPr lang="fr-FR" sz="1600" b="1" dirty="0"/>
              <a:t>déchets miniers </a:t>
            </a:r>
            <a:r>
              <a:rPr lang="fr-FR" sz="1600" dirty="0"/>
              <a:t>et de </a:t>
            </a:r>
            <a:r>
              <a:rPr lang="fr-FR" sz="1600" b="1" dirty="0"/>
              <a:t>résidus</a:t>
            </a:r>
            <a:r>
              <a:rPr lang="fr-FR" sz="1600" dirty="0"/>
              <a:t>. </a:t>
            </a:r>
            <a:endParaRPr lang="en-US" sz="1600" dirty="0"/>
          </a:p>
          <a:p>
            <a:r>
              <a:rPr lang="fr-FR" sz="1600" b="1" dirty="0"/>
              <a:t>Autrefois</a:t>
            </a:r>
            <a:r>
              <a:rPr lang="fr-FR" sz="1600" dirty="0"/>
              <a:t> considérés comme </a:t>
            </a:r>
            <a:r>
              <a:rPr lang="fr-FR" sz="1600" b="1" dirty="0"/>
              <a:t>sans valeur</a:t>
            </a:r>
            <a:r>
              <a:rPr lang="fr-FR" sz="1600" dirty="0"/>
              <a:t>, </a:t>
            </a:r>
            <a:r>
              <a:rPr lang="fr-FR" sz="1600" b="1" dirty="0"/>
              <a:t>ces stériles </a:t>
            </a:r>
            <a:r>
              <a:rPr lang="fr-FR" sz="1600" dirty="0"/>
              <a:t>sont aujourd'hui </a:t>
            </a:r>
            <a:r>
              <a:rPr lang="fr-FR" sz="1600" b="1" dirty="0"/>
              <a:t>perçus</a:t>
            </a:r>
            <a:r>
              <a:rPr lang="fr-FR" sz="1600" dirty="0"/>
              <a:t> comme </a:t>
            </a:r>
            <a:r>
              <a:rPr lang="fr-FR" sz="1600" b="1" dirty="0"/>
              <a:t>un enjeu </a:t>
            </a:r>
          </a:p>
          <a:p>
            <a:r>
              <a:rPr lang="fr-FR" sz="1600" b="1" dirty="0"/>
              <a:t>stratégique </a:t>
            </a:r>
            <a:r>
              <a:rPr lang="fr-FR" sz="1600" dirty="0"/>
              <a:t>en raison de la présence </a:t>
            </a:r>
            <a:r>
              <a:rPr lang="fr-FR" sz="1600" b="1" dirty="0"/>
              <a:t>d'éléments critiques</a:t>
            </a:r>
            <a:r>
              <a:rPr lang="fr-FR" sz="1600" dirty="0"/>
              <a:t>, notamment </a:t>
            </a:r>
            <a:r>
              <a:rPr lang="fr-FR" sz="1600" b="1" dirty="0"/>
              <a:t>l'uranium</a:t>
            </a:r>
            <a:r>
              <a:rPr lang="fr-FR" sz="1600" dirty="0"/>
              <a:t>, dont les </a:t>
            </a:r>
          </a:p>
          <a:p>
            <a:r>
              <a:rPr lang="fr-FR" sz="1600" b="1" dirty="0"/>
              <a:t>concentrations</a:t>
            </a:r>
            <a:r>
              <a:rPr lang="fr-FR" sz="1600" dirty="0"/>
              <a:t> peuvent s'avérer </a:t>
            </a:r>
            <a:r>
              <a:rPr lang="fr-FR" sz="1600" b="1" dirty="0"/>
              <a:t>économiquement rentables </a:t>
            </a:r>
            <a:r>
              <a:rPr lang="fr-FR" sz="1600" dirty="0"/>
              <a:t>dans certaines </a:t>
            </a:r>
            <a:r>
              <a:rPr lang="fr-FR" sz="1600" b="1" dirty="0"/>
              <a:t>configurations </a:t>
            </a:r>
          </a:p>
          <a:p>
            <a:r>
              <a:rPr lang="fr-FR" sz="1600" b="1" dirty="0"/>
              <a:t>géologiques</a:t>
            </a:r>
            <a:r>
              <a:rPr lang="fr-FR" sz="1600" dirty="0"/>
              <a:t>. </a:t>
            </a:r>
          </a:p>
          <a:p>
            <a:endParaRPr lang="en-US" sz="1600" dirty="0"/>
          </a:p>
          <a:p>
            <a:r>
              <a:rPr lang="fr-FR" sz="1600" dirty="0"/>
              <a:t>Dans plusieurs gisements stratiformes de la ceinture cuprifère katangaise, les minerais de cuivre et </a:t>
            </a:r>
          </a:p>
          <a:p>
            <a:r>
              <a:rPr lang="fr-FR" sz="1600" dirty="0"/>
              <a:t>de cobalt sont souvent associés à des phases contenant de </a:t>
            </a:r>
            <a:r>
              <a:rPr lang="fr-FR" sz="1600" b="1" dirty="0"/>
              <a:t>l'uranium, </a:t>
            </a:r>
            <a:r>
              <a:rPr lang="fr-FR" sz="1600" dirty="0"/>
              <a:t>notamment: </a:t>
            </a:r>
          </a:p>
          <a:p>
            <a:endParaRPr lang="fr-FR" sz="1600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1600" dirty="0"/>
              <a:t>Lors des </a:t>
            </a:r>
            <a:r>
              <a:rPr lang="fr-FR" sz="1600" b="1" dirty="0"/>
              <a:t>processus d'exploitation</a:t>
            </a:r>
            <a:r>
              <a:rPr lang="fr-FR" sz="1600" dirty="0"/>
              <a:t>,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1600" b="1" dirty="0"/>
              <a:t>de broyage</a:t>
            </a:r>
            <a:r>
              <a:rPr lang="fr-FR" sz="1600" dirty="0"/>
              <a:t>,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fr-FR" sz="1600" dirty="0"/>
              <a:t>d'</a:t>
            </a:r>
            <a:r>
              <a:rPr lang="fr-FR" sz="1600" b="1" dirty="0"/>
              <a:t>enrichissement</a:t>
            </a:r>
            <a:r>
              <a:rPr lang="fr-FR" sz="1600" dirty="0"/>
              <a:t> et de </a:t>
            </a:r>
            <a:r>
              <a:rPr lang="fr-FR" sz="1600" b="1" dirty="0"/>
              <a:t>concentration</a:t>
            </a:r>
            <a:r>
              <a:rPr lang="fr-FR" sz="1600" dirty="0"/>
              <a:t>. </a:t>
            </a:r>
          </a:p>
          <a:p>
            <a:endParaRPr lang="fr-FR" sz="1600" dirty="0"/>
          </a:p>
          <a:p>
            <a:r>
              <a:rPr lang="fr-FR" sz="1600" dirty="0"/>
              <a:t>Une </a:t>
            </a:r>
            <a:r>
              <a:rPr lang="fr-FR" sz="1600" b="1" dirty="0"/>
              <a:t>fraction significative </a:t>
            </a:r>
            <a:r>
              <a:rPr lang="fr-FR" sz="1600" dirty="0"/>
              <a:t>de l'uranium </a:t>
            </a:r>
            <a:r>
              <a:rPr lang="fr-FR" sz="1600" b="1" dirty="0"/>
              <a:t>échappe</a:t>
            </a:r>
            <a:r>
              <a:rPr lang="fr-FR" sz="1600" dirty="0"/>
              <a:t> aux </a:t>
            </a:r>
            <a:r>
              <a:rPr lang="fr-FR" sz="1600" b="1" dirty="0"/>
              <a:t>circuits métallurgiques </a:t>
            </a:r>
            <a:r>
              <a:rPr lang="fr-FR" sz="1600" dirty="0"/>
              <a:t>classiques destinés au </a:t>
            </a:r>
          </a:p>
          <a:p>
            <a:r>
              <a:rPr lang="fr-FR" sz="1600" dirty="0"/>
              <a:t>cuivre et au cobalt. </a:t>
            </a:r>
            <a:endParaRPr lang="en-US" sz="1600" dirty="0"/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9353208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ACE26-E3FA-AD17-C7CE-BAFA002A5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UMI Logo.jpg">
            <a:extLst>
              <a:ext uri="{FF2B5EF4-FFF2-40B4-BE49-F238E27FC236}">
                <a16:creationId xmlns:a16="http://schemas.microsoft.com/office/drawing/2014/main" id="{A571579E-2645-1199-5553-F5040A2AEE0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72400" y="228600"/>
            <a:ext cx="1179576" cy="1045268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B9ED28-40F5-45DE-5DA2-E2368DB06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Atelier CNPRI Kolwezi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7F1D9-E18C-CBA0-A75B-6F307CB73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B869E5-A344-4B25-837A-A0076EF01FF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1BEAA54-90B5-57BF-154B-E97E9DC8F85A}"/>
              </a:ext>
            </a:extLst>
          </p:cNvPr>
          <p:cNvSpPr txBox="1"/>
          <p:nvPr/>
        </p:nvSpPr>
        <p:spPr>
          <a:xfrm>
            <a:off x="533400" y="471306"/>
            <a:ext cx="7239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Processus de concentration de l’uranium dans les stériles de cuivre et cobalt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B5848A-69FE-8A52-328F-A03970779CAD}"/>
              </a:ext>
            </a:extLst>
          </p:cNvPr>
          <p:cNvSpPr txBox="1"/>
          <p:nvPr/>
        </p:nvSpPr>
        <p:spPr>
          <a:xfrm>
            <a:off x="304800" y="1182002"/>
            <a:ext cx="2150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1. INTRODUCTION(2)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2A3E3C-7317-86A7-407B-B2692757F5B5}"/>
              </a:ext>
            </a:extLst>
          </p:cNvPr>
          <p:cNvSpPr txBox="1"/>
          <p:nvPr/>
        </p:nvSpPr>
        <p:spPr>
          <a:xfrm>
            <a:off x="296694" y="1679598"/>
            <a:ext cx="8736494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Il se retrouve alors dans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stériles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rejets de flottation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ou les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résidus miniers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Cette concentration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secondaire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est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 résultat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de mécanismes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géologiques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minéralogiques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hydrogéochimiques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métallurgiques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complexes qui influencent la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mobilité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, la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précipitation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l'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accumulation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de l'uranium.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Comprendre ces mécanismes est essentiel pour deux raisons :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Optimiser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la valorisation économique des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stériles miniers 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et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Diminuer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les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risques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environnementaux liés à la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radioactivité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et à la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contamination des eaux</a:t>
            </a: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2562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82D28-DA5D-A971-19C3-85DBA1759C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UMI Logo.jpg">
            <a:extLst>
              <a:ext uri="{FF2B5EF4-FFF2-40B4-BE49-F238E27FC236}">
                <a16:creationId xmlns:a16="http://schemas.microsoft.com/office/drawing/2014/main" id="{23D53AB7-F23F-EC86-235F-558330C9ABC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72400" y="228600"/>
            <a:ext cx="1179576" cy="1045268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CB0827-9745-402D-C97D-8D619E864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Atelier CNPRI Kolwezi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1D4C56-0FCF-7D38-68B3-0F8DD80FD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B869E5-A344-4B25-837A-A0076EF01FF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608DAC-4A87-C2F5-1A59-3CF89F4102DB}"/>
              </a:ext>
            </a:extLst>
          </p:cNvPr>
          <p:cNvSpPr txBox="1"/>
          <p:nvPr/>
        </p:nvSpPr>
        <p:spPr>
          <a:xfrm>
            <a:off x="381000" y="381000"/>
            <a:ext cx="7315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Processus de concentration de l’uranium dans les stériles de cuivre et cobalt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5DF7B8-1B01-82FF-5FBA-EC74C1A8E51F}"/>
              </a:ext>
            </a:extLst>
          </p:cNvPr>
          <p:cNvSpPr txBox="1"/>
          <p:nvPr/>
        </p:nvSpPr>
        <p:spPr>
          <a:xfrm>
            <a:off x="304800" y="1182002"/>
            <a:ext cx="2727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/>
              </a:rPr>
              <a:t>2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CONTEXTE GEOLOGIQUE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45B38BB-6ADC-6B36-27E0-EAAECA103671}"/>
              </a:ext>
            </a:extLst>
          </p:cNvPr>
          <p:cNvGrpSpPr/>
          <p:nvPr/>
        </p:nvGrpSpPr>
        <p:grpSpPr>
          <a:xfrm>
            <a:off x="304800" y="1712116"/>
            <a:ext cx="8580554" cy="4031873"/>
            <a:chOff x="304800" y="1712116"/>
            <a:chExt cx="8580554" cy="4031873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1E79DD7A-442A-10BD-4597-D05FC269E82F}"/>
                </a:ext>
              </a:extLst>
            </p:cNvPr>
            <p:cNvSpPr txBox="1"/>
            <p:nvPr/>
          </p:nvSpPr>
          <p:spPr>
            <a:xfrm>
              <a:off x="304800" y="1712116"/>
              <a:ext cx="8580554" cy="403187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>
                <a:buNone/>
              </a:pPr>
              <a:r>
                <a:rPr lang="fr-FR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Dans les gisements </a:t>
              </a:r>
              <a:r>
                <a:rPr lang="fr-FR" sz="1600" b="1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sédimentaires stratiformes </a:t>
              </a:r>
              <a:r>
                <a:rPr lang="fr-FR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de cuivre et de cobalt, l'uranium se trouve </a:t>
              </a:r>
            </a:p>
            <a:p>
              <a:pPr marL="0" marR="0">
                <a:buNone/>
              </a:pPr>
              <a:r>
                <a:rPr lang="fr-FR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généralement en association avec des formations </a:t>
              </a:r>
              <a:r>
                <a:rPr lang="fr-FR" sz="1600" b="1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riches en matière organique</a:t>
              </a:r>
              <a:r>
                <a:rPr lang="fr-FR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, des </a:t>
              </a:r>
              <a:r>
                <a:rPr lang="fr-FR" sz="1600" b="1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dolomies </a:t>
              </a:r>
            </a:p>
            <a:p>
              <a:pPr marL="0" marR="0">
                <a:buNone/>
              </a:pPr>
              <a:r>
                <a:rPr lang="fr-FR" sz="1600" b="1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silicifiées</a:t>
              </a:r>
              <a:r>
                <a:rPr lang="fr-FR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, des </a:t>
              </a:r>
              <a:r>
                <a:rPr lang="fr-FR" sz="1600" b="1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argilites réductrices </a:t>
              </a:r>
              <a:r>
                <a:rPr lang="fr-FR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et des </a:t>
              </a:r>
              <a:r>
                <a:rPr lang="fr-FR" sz="1600" b="1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niveaux fracturés</a:t>
              </a:r>
              <a:r>
                <a:rPr lang="fr-FR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. </a:t>
              </a:r>
            </a:p>
            <a:p>
              <a:pPr marL="0" marR="0">
                <a:buNone/>
              </a:pPr>
              <a:endParaRPr lang="fr-FR" sz="16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  <a:p>
              <a:pPr marL="0" marR="0">
                <a:buNone/>
              </a:pPr>
              <a:r>
                <a:rPr lang="fr-FR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Parmi les </a:t>
              </a:r>
              <a:r>
                <a:rPr lang="fr-FR" sz="1600" b="1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minéraux uranifères identifiés</a:t>
              </a:r>
              <a:r>
                <a:rPr lang="fr-FR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, on peut citer : </a:t>
              </a:r>
            </a:p>
            <a:p>
              <a:pPr marL="0" marR="0">
                <a:buNone/>
              </a:pPr>
              <a:endPara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  <a:p>
              <a:pPr marL="285750" marR="0" indent="-285750">
                <a:buFont typeface="Courier New" panose="02070309020205020404" pitchFamily="49" charset="0"/>
                <a:buChar char="o"/>
              </a:pPr>
              <a:r>
                <a:rPr lang="fr-FR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L'</a:t>
              </a:r>
              <a:r>
                <a:rPr lang="fr-FR" sz="1600" b="1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uraninite</a:t>
              </a:r>
              <a:r>
                <a:rPr lang="fr-FR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, </a:t>
              </a:r>
            </a:p>
            <a:p>
              <a:pPr marL="285750" marR="0" indent="-285750">
                <a:buFont typeface="Courier New" panose="02070309020205020404" pitchFamily="49" charset="0"/>
                <a:buChar char="o"/>
              </a:pPr>
              <a:r>
                <a:rPr lang="fr-FR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la </a:t>
              </a:r>
              <a:r>
                <a:rPr lang="fr-FR" sz="1600" b="1" kern="100" dirty="0" err="1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coffinite</a:t>
              </a:r>
              <a:r>
                <a:rPr lang="fr-FR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, </a:t>
              </a:r>
            </a:p>
            <a:p>
              <a:pPr marL="285750" marR="0" indent="-285750">
                <a:buFont typeface="Courier New" panose="02070309020205020404" pitchFamily="49" charset="0"/>
                <a:buChar char="o"/>
              </a:pPr>
              <a:r>
                <a:rPr lang="fr-FR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la </a:t>
              </a:r>
              <a:r>
                <a:rPr lang="fr-FR" sz="1600" b="1" kern="100" dirty="0" err="1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brannérite</a:t>
              </a:r>
              <a:r>
                <a:rPr lang="fr-FR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, </a:t>
              </a:r>
            </a:p>
            <a:p>
              <a:pPr marR="0"/>
              <a:endPara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  <a:p>
              <a:pPr marR="0"/>
              <a:r>
                <a:rPr lang="fr-FR" sz="1600" kern="100" dirty="0"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a</a:t>
              </a:r>
              <a:r>
                <a:rPr lang="fr-FR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insi que diverses </a:t>
              </a:r>
              <a:r>
                <a:rPr lang="fr-FR" sz="1600" b="1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phases secondaires </a:t>
              </a:r>
              <a:r>
                <a:rPr lang="fr-FR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telles que </a:t>
              </a:r>
            </a:p>
            <a:p>
              <a:pPr marR="0"/>
              <a:endPara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  <a:p>
              <a:pPr marL="285750" marR="0" indent="-285750">
                <a:buFont typeface="Courier New" panose="02070309020205020404" pitchFamily="49" charset="0"/>
                <a:buChar char="o"/>
              </a:pPr>
              <a:r>
                <a:rPr lang="fr-FR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l'</a:t>
              </a:r>
              <a:r>
                <a:rPr lang="fr-FR" sz="1600" b="1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autunite</a:t>
              </a:r>
              <a:r>
                <a:rPr lang="fr-FR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, </a:t>
              </a:r>
            </a:p>
            <a:p>
              <a:pPr marL="285750" marR="0" indent="-285750">
                <a:buFont typeface="Courier New" panose="02070309020205020404" pitchFamily="49" charset="0"/>
                <a:buChar char="o"/>
              </a:pPr>
              <a:r>
                <a:rPr lang="fr-FR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la </a:t>
              </a:r>
              <a:r>
                <a:rPr lang="fr-FR" sz="1600" b="1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torbernite</a:t>
              </a:r>
              <a:r>
                <a:rPr lang="fr-FR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, </a:t>
              </a:r>
            </a:p>
            <a:p>
              <a:pPr marL="285750" marR="0" indent="-285750">
                <a:buFont typeface="Courier New" panose="02070309020205020404" pitchFamily="49" charset="0"/>
                <a:buChar char="o"/>
              </a:pPr>
              <a:r>
                <a:rPr lang="fr-FR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la </a:t>
              </a:r>
              <a:r>
                <a:rPr lang="fr-FR" sz="1600" b="1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carnotite </a:t>
              </a:r>
            </a:p>
            <a:p>
              <a:pPr marL="285750" marR="0" indent="-285750">
                <a:buFont typeface="Courier New" panose="02070309020205020404" pitchFamily="49" charset="0"/>
                <a:buChar char="o"/>
              </a:pPr>
              <a:r>
                <a:rPr lang="fr-FR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et l'</a:t>
              </a:r>
              <a:r>
                <a:rPr lang="fr-FR" sz="1600" b="1" kern="100" dirty="0" err="1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uranophane</a:t>
              </a:r>
              <a:r>
                <a:rPr lang="fr-FR" sz="1600" kern="100" dirty="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. </a:t>
              </a:r>
              <a:endParaRPr lang="en-US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2DE9800-13F6-C027-83BF-88F65828D1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020128" y="2667000"/>
              <a:ext cx="1504544" cy="2645739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1412065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BD50F-D33A-39DB-4CA9-4DD286AF2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UMI Logo.jpg">
            <a:extLst>
              <a:ext uri="{FF2B5EF4-FFF2-40B4-BE49-F238E27FC236}">
                <a16:creationId xmlns:a16="http://schemas.microsoft.com/office/drawing/2014/main" id="{1CE523EC-61E8-1CAE-7314-929884DC6746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72400" y="228600"/>
            <a:ext cx="1179576" cy="1045268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222C44-6909-BDEE-CE4C-28E1C0D68D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Atelier CNPRI Kolwezi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504DCB-573F-7782-8F2F-8A6B829E2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B869E5-A344-4B25-837A-A0076EF01FF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82087D-6519-EB3B-9927-5B58ED61FF5B}"/>
              </a:ext>
            </a:extLst>
          </p:cNvPr>
          <p:cNvSpPr txBox="1"/>
          <p:nvPr/>
        </p:nvSpPr>
        <p:spPr>
          <a:xfrm>
            <a:off x="381000" y="472881"/>
            <a:ext cx="6934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Processus de concentration de l’uranium dans les stériles de cuivre et cobalt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7384393-53CC-C2E1-035B-293AE55D8DF7}"/>
              </a:ext>
            </a:extLst>
          </p:cNvPr>
          <p:cNvSpPr txBox="1"/>
          <p:nvPr/>
        </p:nvSpPr>
        <p:spPr>
          <a:xfrm>
            <a:off x="304800" y="1182002"/>
            <a:ext cx="2985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black"/>
                </a:solidFill>
                <a:latin typeface="Calibri"/>
              </a:rPr>
              <a:t>2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CONTEXTE GEOLOGIQUE(2)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554E8B-1F81-84E5-C486-0E244AF4731A}"/>
              </a:ext>
            </a:extLst>
          </p:cNvPr>
          <p:cNvSpPr txBox="1"/>
          <p:nvPr/>
        </p:nvSpPr>
        <p:spPr>
          <a:xfrm>
            <a:off x="304800" y="1712116"/>
            <a:ext cx="8620501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buNone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Ces minéraux coexistent souvent avec des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sulfures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tels que </a:t>
            </a:r>
          </a:p>
          <a:p>
            <a:pPr marL="0" marR="0">
              <a:buNone/>
            </a:pPr>
            <a:endParaRPr lang="fr-FR" sz="16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marR="0" indent="-285750">
              <a:buFont typeface="Courier New" panose="02070309020205020404" pitchFamily="49" charset="0"/>
              <a:buChar char="o"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chalcopyrite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</a:p>
          <a:p>
            <a:pPr marL="285750" marR="0" indent="-285750">
              <a:buFont typeface="Courier New" panose="02070309020205020404" pitchFamily="49" charset="0"/>
              <a:buChar char="o"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bornite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</a:p>
          <a:p>
            <a:pPr marL="285750" marR="0" indent="-285750">
              <a:buFont typeface="Courier New" panose="02070309020205020404" pitchFamily="49" charset="0"/>
              <a:buChar char="o"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chalcocite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</a:p>
          <a:p>
            <a:pPr marL="285750" marR="0" indent="-285750">
              <a:buFont typeface="Courier New" panose="02070309020205020404" pitchFamily="49" charset="0"/>
              <a:buChar char="o"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l'</a:t>
            </a:r>
            <a:r>
              <a:rPr lang="fr-FR" sz="16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hétérogénite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</a:p>
          <a:p>
            <a:pPr marL="285750" marR="0" indent="-285750">
              <a:buFont typeface="Courier New" panose="02070309020205020404" pitchFamily="49" charset="0"/>
              <a:buChar char="o"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carrollite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</a:p>
          <a:p>
            <a:pPr marL="285750" marR="0" indent="-285750">
              <a:buFont typeface="Courier New" panose="02070309020205020404" pitchFamily="49" charset="0"/>
              <a:buChar char="o"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malachite </a:t>
            </a:r>
          </a:p>
          <a:p>
            <a:pPr marL="285750" marR="0" indent="-285750">
              <a:buFont typeface="Courier New" panose="02070309020205020404" pitchFamily="49" charset="0"/>
              <a:buChar char="o"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et la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chrysocolle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R="0"/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Cette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complexité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des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associations minérales 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explique pourquoi les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méthodes classiques 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 </a:t>
            </a:r>
          </a:p>
          <a:p>
            <a:pPr marL="0" marR="0">
              <a:buNone/>
            </a:pP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concentration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du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cuivre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et du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cobalt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ne parviennent pas toujours à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récupérer efficacement </a:t>
            </a:r>
          </a:p>
          <a:p>
            <a:pPr marL="0" marR="0">
              <a:buNone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l'uranium.</a:t>
            </a:r>
          </a:p>
          <a:p>
            <a:pPr marL="0" marR="0">
              <a:buNone/>
            </a:pP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Origine de la concentration de l'uranium dans les stériles  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buNone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présence d'uranium dans les stériles provient essentiellement de plusieurs mécanismes.</a:t>
            </a:r>
            <a:endParaRPr lang="en-US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83972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75261E-49B7-B897-A174-1CE5284F2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UMI Logo.jpg">
            <a:extLst>
              <a:ext uri="{FF2B5EF4-FFF2-40B4-BE49-F238E27FC236}">
                <a16:creationId xmlns:a16="http://schemas.microsoft.com/office/drawing/2014/main" id="{8917693E-E6C4-C83A-C14A-DF2764D3D54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72400" y="228600"/>
            <a:ext cx="1179576" cy="1045268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B24BB5-73D2-D807-EC41-0B515E07F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Atelier CNPRI Kolwezi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4DC1AE-E1C3-9DDC-9D5F-85A093003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B869E5-A344-4B25-837A-A0076EF01FF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FD86E6A-12DE-5225-04B3-16F7A086EC9C}"/>
              </a:ext>
            </a:extLst>
          </p:cNvPr>
          <p:cNvSpPr txBox="1"/>
          <p:nvPr/>
        </p:nvSpPr>
        <p:spPr>
          <a:xfrm>
            <a:off x="609600" y="381000"/>
            <a:ext cx="6781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Processus de concentration de l’uranium dans les stériles de cuivre et cobalt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A07A8A-81D0-76D2-6C63-714CDCCC8A28}"/>
              </a:ext>
            </a:extLst>
          </p:cNvPr>
          <p:cNvSpPr txBox="1"/>
          <p:nvPr/>
        </p:nvSpPr>
        <p:spPr>
          <a:xfrm>
            <a:off x="304800" y="1182002"/>
            <a:ext cx="5448607" cy="3951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2.1 Libération incomplète des minerais uranifères  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833C6C-202D-35E3-26AA-3922826C0634}"/>
              </a:ext>
            </a:extLst>
          </p:cNvPr>
          <p:cNvSpPr txBox="1"/>
          <p:nvPr/>
        </p:nvSpPr>
        <p:spPr>
          <a:xfrm>
            <a:off x="304800" y="1712116"/>
            <a:ext cx="8814401" cy="12110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lnSpc>
                <a:spcPct val="115000"/>
              </a:lnSpc>
              <a:buNone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Lors des étapes de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concassage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et de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broyage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les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minerais uranifères 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sont souvent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piégés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dans </a:t>
            </a:r>
          </a:p>
          <a:p>
            <a:pPr marL="0" marR="0">
              <a:lnSpc>
                <a:spcPct val="115000"/>
              </a:lnSpc>
              <a:buNone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gangue siliceuse 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carbonatée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>
              <a:lnSpc>
                <a:spcPct val="115000"/>
              </a:lnSpc>
              <a:buNone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niveau de libération 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est généralement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insuffisant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pour permettre leur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récupération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et ils se </a:t>
            </a:r>
          </a:p>
          <a:p>
            <a:pPr marL="0" marR="0">
              <a:lnSpc>
                <a:spcPct val="115000"/>
              </a:lnSpc>
              <a:buNone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retrouvent donc dans les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déchets de traitement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B14FFB-4558-6434-8088-74B371F7F90B}"/>
              </a:ext>
            </a:extLst>
          </p:cNvPr>
          <p:cNvSpPr txBox="1"/>
          <p:nvPr/>
        </p:nvSpPr>
        <p:spPr>
          <a:xfrm>
            <a:off x="304799" y="2966228"/>
            <a:ext cx="5772799" cy="3951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2.2 </a:t>
            </a:r>
            <a:r>
              <a:rPr lang="fr-FR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Différences de comportement lors de la flottation 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EAC955-8BC9-818A-7EE7-B6CF6D1C6A56}"/>
              </a:ext>
            </a:extLst>
          </p:cNvPr>
          <p:cNvSpPr txBox="1"/>
          <p:nvPr/>
        </p:nvSpPr>
        <p:spPr>
          <a:xfrm>
            <a:off x="304799" y="3441765"/>
            <a:ext cx="8562985" cy="2343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lnSpc>
                <a:spcPct val="115000"/>
              </a:lnSpc>
              <a:buNone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Les collecteurs employés pour la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flottation des sulfures 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cuivre 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ont une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faible affinité 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pour </a:t>
            </a:r>
          </a:p>
          <a:p>
            <a:pPr marL="0" marR="0">
              <a:lnSpc>
                <a:spcPct val="115000"/>
              </a:lnSpc>
              <a:buNone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 nombreux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minerais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d'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uranium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>
              <a:lnSpc>
                <a:spcPct val="115000"/>
              </a:lnSpc>
              <a:buNone/>
            </a:pPr>
            <a:endParaRPr lang="fr-FR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buNone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Par conséquent,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les sulfures 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montent dans la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mousse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tandis que les minerais uranifères </a:t>
            </a:r>
          </a:p>
          <a:p>
            <a:pPr marL="0" marR="0">
              <a:lnSpc>
                <a:spcPct val="115000"/>
              </a:lnSpc>
              <a:buNone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demeurent dans les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rejets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>
              <a:lnSpc>
                <a:spcPct val="115000"/>
              </a:lnSpc>
              <a:buNone/>
            </a:pPr>
            <a:endParaRPr lang="fr-FR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15000"/>
              </a:lnSpc>
              <a:buNone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phénomène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est l'une des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principales raisons 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l'enrichissement progressif 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des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stériles </a:t>
            </a:r>
          </a:p>
          <a:p>
            <a:pPr marL="0" marR="0">
              <a:lnSpc>
                <a:spcPct val="115000"/>
              </a:lnSpc>
              <a:buNone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uranium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2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7243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B5A4DA-D707-F2C5-AC46-CD53A0629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UMI Logo.jpg">
            <a:extLst>
              <a:ext uri="{FF2B5EF4-FFF2-40B4-BE49-F238E27FC236}">
                <a16:creationId xmlns:a16="http://schemas.microsoft.com/office/drawing/2014/main" id="{32B031A7-9345-FBC8-AB41-2E1584EF144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72400" y="228600"/>
            <a:ext cx="1179576" cy="1045268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443405-B777-22DB-8BA5-7E1EE71E4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Atelier CNPRI Kolwezi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B316F-E982-DC83-8E0B-B18202B0E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B869E5-A344-4B25-837A-A0076EF01FF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8C18E5-95D8-A652-1421-D98C7C67D8CE}"/>
              </a:ext>
            </a:extLst>
          </p:cNvPr>
          <p:cNvSpPr txBox="1"/>
          <p:nvPr/>
        </p:nvSpPr>
        <p:spPr>
          <a:xfrm>
            <a:off x="533400" y="381000"/>
            <a:ext cx="6781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Processus de concentration de l’uranium dans les stériles de cuivre et cobalt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E98668-D829-73BD-6386-29108A3A9E08}"/>
              </a:ext>
            </a:extLst>
          </p:cNvPr>
          <p:cNvSpPr txBox="1"/>
          <p:nvPr/>
        </p:nvSpPr>
        <p:spPr>
          <a:xfrm>
            <a:off x="304800" y="1182002"/>
            <a:ext cx="2777492" cy="3951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2.3 Altération </a:t>
            </a:r>
            <a:r>
              <a:rPr lang="fr-FR" sz="18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supergène</a:t>
            </a:r>
            <a:r>
              <a:rPr lang="fr-F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49746E-123F-FBE3-D78B-7049A602A986}"/>
              </a:ext>
            </a:extLst>
          </p:cNvPr>
          <p:cNvSpPr txBox="1"/>
          <p:nvPr/>
        </p:nvSpPr>
        <p:spPr>
          <a:xfrm>
            <a:off x="304800" y="1712116"/>
            <a:ext cx="8647176" cy="1494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buNone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L'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altération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par les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intempéries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transforme progressivement les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minéraux primaires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</a:t>
            </a:r>
          </a:p>
          <a:p>
            <a:pPr marL="0" marR="0">
              <a:lnSpc>
                <a:spcPct val="115000"/>
              </a:lnSpc>
              <a:buNone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Ainsi, on observe la conversion de l'uranium sous différentes formes : </a:t>
            </a:r>
          </a:p>
          <a:p>
            <a:pPr marL="0" marR="0">
              <a:lnSpc>
                <a:spcPct val="115000"/>
              </a:lnSpc>
              <a:buNone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UO₂ devient U⁴⁺ puis U⁶⁺. </a:t>
            </a:r>
          </a:p>
          <a:p>
            <a:pPr marL="0" marR="0">
              <a:lnSpc>
                <a:spcPct val="115000"/>
              </a:lnSpc>
              <a:buNone/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L'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uranium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hexavalen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t, étant beaucoup plus mobile sous forme d'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ions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uranyles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(UO₂²⁺), </a:t>
            </a:r>
          </a:p>
          <a:p>
            <a:pPr marL="0" marR="0">
              <a:lnSpc>
                <a:spcPct val="115000"/>
              </a:lnSpc>
              <a:buNone/>
            </a:pP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migre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à travers les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eaux interstitielles 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avant de précipiter à nouveau sous différentes formes.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913FEA-41E9-78E4-4EC1-82F1BCB9E56B}"/>
              </a:ext>
            </a:extLst>
          </p:cNvPr>
          <p:cNvSpPr txBox="1"/>
          <p:nvPr/>
        </p:nvSpPr>
        <p:spPr>
          <a:xfrm>
            <a:off x="304799" y="3393223"/>
            <a:ext cx="5289974" cy="3951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2.4 </a:t>
            </a:r>
            <a:r>
              <a:rPr lang="fr-FR" sz="18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Mécanismes géochimiques de concentration </a:t>
            </a:r>
            <a:endParaRPr lang="en-US" sz="2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B0E350-56E2-1271-9EDE-E92B959E99F8}"/>
              </a:ext>
            </a:extLst>
          </p:cNvPr>
          <p:cNvSpPr txBox="1"/>
          <p:nvPr/>
        </p:nvSpPr>
        <p:spPr>
          <a:xfrm>
            <a:off x="304799" y="3810000"/>
            <a:ext cx="8439618" cy="20605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>
              <a:lnSpc>
                <a:spcPct val="115000"/>
              </a:lnSpc>
              <a:buNone/>
            </a:pPr>
            <a:r>
              <a:rPr lang="fr-FR" sz="16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 concentration de l'uranium dépend principalement des facteurs suivants:</a:t>
            </a:r>
          </a:p>
          <a:p>
            <a:pPr marL="0" marR="0">
              <a:lnSpc>
                <a:spcPct val="115000"/>
              </a:lnSpc>
              <a:buNone/>
            </a:pPr>
            <a:endParaRPr lang="fr-FR" sz="16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marR="0" indent="-342900">
              <a:lnSpc>
                <a:spcPct val="115000"/>
              </a:lnSpc>
              <a:buFont typeface="+mj-lt"/>
              <a:buAutoNum type="alphaLcParenR"/>
            </a:pP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Potentiel d'oxydo-réduction (Eh) </a:t>
            </a:r>
          </a:p>
          <a:p>
            <a:pPr marR="0">
              <a:lnSpc>
                <a:spcPct val="115000"/>
              </a:lnSpc>
            </a:pPr>
            <a:endParaRPr lang="fr-FR" sz="1600" b="1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15000"/>
              </a:lnSpc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Dans un milieu oxydant, U⁴⁺ s'oxyde en U⁶⁺, rendant l'uranium soluble. En revanche, dans un </a:t>
            </a:r>
          </a:p>
          <a:p>
            <a:pPr marR="0">
              <a:lnSpc>
                <a:spcPct val="115000"/>
              </a:lnSpc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milieu réducteur, U⁶⁺ est réduit en U⁴⁺, ce qui entraîne sa précipitation sous forme d'uraninite. </a:t>
            </a:r>
          </a:p>
          <a:p>
            <a:pPr marR="0">
              <a:lnSpc>
                <a:spcPct val="115000"/>
              </a:lnSpc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Cette alternance favorise des enrichissements localisés. </a:t>
            </a:r>
          </a:p>
        </p:txBody>
      </p:sp>
    </p:spTree>
    <p:extLst>
      <p:ext uri="{BB962C8B-B14F-4D97-AF65-F5344CB8AC3E}">
        <p14:creationId xmlns:p14="http://schemas.microsoft.com/office/powerpoint/2010/main" val="3733830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56B771-6C64-29C1-944B-01C3C343B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UMI Logo.jpg">
            <a:extLst>
              <a:ext uri="{FF2B5EF4-FFF2-40B4-BE49-F238E27FC236}">
                <a16:creationId xmlns:a16="http://schemas.microsoft.com/office/drawing/2014/main" id="{675D94C6-188F-5AEC-4215-797D8A25D5FF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72400" y="228600"/>
            <a:ext cx="1179576" cy="1045268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706306-2A0C-2099-4E6A-33BD0B656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Atelier CNPRI Kolwezi 2026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828EB-FC2B-9346-C8BF-AAA54394A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CB869E5-A344-4B25-837A-A0076EF01FFB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7866BB7-D39E-5870-056E-4F8D61B96E6E}"/>
              </a:ext>
            </a:extLst>
          </p:cNvPr>
          <p:cNvSpPr txBox="1"/>
          <p:nvPr/>
        </p:nvSpPr>
        <p:spPr>
          <a:xfrm>
            <a:off x="727457" y="537370"/>
            <a:ext cx="6781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Processus de concentration de l’uranium dans les stériles de cuivre et cobalt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8B3ACCD-0C5A-06AC-5ACB-C9D44FF2F8C0}"/>
              </a:ext>
            </a:extLst>
          </p:cNvPr>
          <p:cNvSpPr txBox="1"/>
          <p:nvPr/>
        </p:nvSpPr>
        <p:spPr>
          <a:xfrm>
            <a:off x="437745" y="1273868"/>
            <a:ext cx="8165377" cy="14941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0">
              <a:lnSpc>
                <a:spcPct val="115000"/>
              </a:lnSpc>
            </a:pPr>
            <a:r>
              <a:rPr lang="fr-FR" sz="1600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b) </a:t>
            </a:r>
            <a:r>
              <a:rPr lang="fr-FR" sz="16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Influen</a:t>
            </a:r>
            <a:r>
              <a:rPr lang="en-US" sz="1600" b="1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се</a:t>
            </a:r>
            <a:r>
              <a:rPr lang="fr-FR" sz="16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du pH </a:t>
            </a:r>
            <a:endParaRPr lang="fr-FR" sz="1600" b="1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R="0">
              <a:lnSpc>
                <a:spcPct val="115000"/>
              </a:lnSpc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Les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eaux alcalines 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favorisent la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formation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de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complexes carbonés 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très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stables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tels que </a:t>
            </a:r>
          </a:p>
          <a:p>
            <a:pPr marR="0">
              <a:lnSpc>
                <a:spcPct val="115000"/>
              </a:lnSpc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UO₂(CO₃)₂²⁻ et UO₂(CO₃)₃⁴⁻. </a:t>
            </a:r>
          </a:p>
          <a:p>
            <a:pPr marR="0">
              <a:lnSpc>
                <a:spcPct val="115000"/>
              </a:lnSpc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Ces complexes permettent un 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transport efficace 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 l'</a:t>
            </a:r>
            <a:r>
              <a:rPr lang="fr-FR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uranium</a:t>
            </a: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sur plusieurs centaines de </a:t>
            </a:r>
          </a:p>
          <a:p>
            <a:pPr marR="0">
              <a:lnSpc>
                <a:spcPct val="115000"/>
              </a:lnSpc>
            </a:pPr>
            <a:r>
              <a:rPr lang="fr-FR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mètres avant sa précipitation.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4A5BCE4-69E0-79B2-81F3-D3A1AE1482A6}"/>
              </a:ext>
            </a:extLst>
          </p:cNvPr>
          <p:cNvSpPr txBox="1"/>
          <p:nvPr/>
        </p:nvSpPr>
        <p:spPr>
          <a:xfrm>
            <a:off x="437745" y="3081932"/>
            <a:ext cx="8414868" cy="1241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0">
              <a:lnSpc>
                <a:spcPct val="115000"/>
              </a:lnSpc>
            </a:pPr>
            <a:r>
              <a:rPr lang="fr-FR" sz="1600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c) </a:t>
            </a:r>
            <a:r>
              <a:rPr lang="fr-FR" b="1" dirty="0"/>
              <a:t>Adsorption sur les argiles </a:t>
            </a:r>
            <a:endParaRPr lang="fr-FR" sz="1600" b="1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fr-FR" dirty="0"/>
              <a:t>Les minéraux argileux ont une grande surface spécifique, ce qui leur permet d'adsorber </a:t>
            </a:r>
          </a:p>
          <a:p>
            <a:r>
              <a:rPr lang="fr-FR" dirty="0"/>
              <a:t>UO₂²⁺, Cu²⁺ et Co²⁺. Cette adsorption conduit à un enrichissement progressif des fines </a:t>
            </a:r>
          </a:p>
          <a:p>
            <a:r>
              <a:rPr lang="fr-FR" dirty="0"/>
              <a:t>dans les stériles.  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8D0BD8-3805-E1AC-DF5B-39DCC026B6F6}"/>
              </a:ext>
            </a:extLst>
          </p:cNvPr>
          <p:cNvSpPr txBox="1"/>
          <p:nvPr/>
        </p:nvSpPr>
        <p:spPr>
          <a:xfrm>
            <a:off x="457200" y="4800600"/>
            <a:ext cx="7691401" cy="1241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R="0">
              <a:lnSpc>
                <a:spcPct val="115000"/>
              </a:lnSpc>
            </a:pPr>
            <a:r>
              <a:rPr lang="fr-FR" sz="1600" b="1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d) </a:t>
            </a:r>
            <a:r>
              <a:rPr lang="fr-FR" b="1" dirty="0"/>
              <a:t>Adsorption sur les oxydes de fer et de manganèse </a:t>
            </a:r>
            <a:endParaRPr lang="fr-FR" sz="1600" b="1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fr-FR" dirty="0"/>
              <a:t>Les hydroxydes de fer (comme la goethite et la limonite) ainsi que les oxydes de </a:t>
            </a:r>
          </a:p>
          <a:p>
            <a:r>
              <a:rPr lang="fr-FR" dirty="0"/>
              <a:t>manganèse agissent comme de puissants pièges géochimiques, concentrant </a:t>
            </a:r>
          </a:p>
          <a:p>
            <a:r>
              <a:rPr lang="fr-FR" dirty="0"/>
              <a:t>progressivement l'uranium dissous.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76158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1514</Words>
  <Application>Microsoft Office PowerPoint</Application>
  <PresentationFormat>On-screen Show (4:3)</PresentationFormat>
  <Paragraphs>233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Arial</vt:lpstr>
      <vt:lpstr>Calibri</vt:lpstr>
      <vt:lpstr>Courier New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philipe.kaindu</dc:creator>
  <cp:lastModifiedBy>Kaindu, Philipe (Mutanda - CD)</cp:lastModifiedBy>
  <cp:revision>263</cp:revision>
  <dcterms:created xsi:type="dcterms:W3CDTF">2012-11-21T09:30:49Z</dcterms:created>
  <dcterms:modified xsi:type="dcterms:W3CDTF">2026-07-14T13:51:11Z</dcterms:modified>
</cp:coreProperties>
</file>